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7" r:id="rId2"/>
    <p:sldId id="403" r:id="rId3"/>
    <p:sldId id="426" r:id="rId4"/>
    <p:sldId id="421" r:id="rId5"/>
    <p:sldId id="427" r:id="rId6"/>
    <p:sldId id="428" r:id="rId7"/>
    <p:sldId id="424" r:id="rId8"/>
    <p:sldId id="429" r:id="rId9"/>
    <p:sldId id="386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4" userDrawn="1">
          <p15:clr>
            <a:srgbClr val="A4A3A4"/>
          </p15:clr>
        </p15:guide>
        <p15:guide id="2" pos="385">
          <p15:clr>
            <a:srgbClr val="A4A3A4"/>
          </p15:clr>
        </p15:guide>
        <p15:guide id="3" pos="884" userDrawn="1">
          <p15:clr>
            <a:srgbClr val="A4A3A4"/>
          </p15:clr>
        </p15:guide>
        <p15:guide id="4" pos="4127" userDrawn="1">
          <p15:clr>
            <a:srgbClr val="A4A3A4"/>
          </p15:clr>
        </p15:guide>
        <p15:guide id="5" pos="4876" userDrawn="1">
          <p15:clr>
            <a:srgbClr val="A4A3A4"/>
          </p15:clr>
        </p15:guide>
        <p15:guide id="6" pos="5352" userDrawn="1">
          <p15:clr>
            <a:srgbClr val="A4A3A4"/>
          </p15:clr>
        </p15:guide>
        <p15:guide id="7" orient="horz" pos="1461" userDrawn="1">
          <p15:clr>
            <a:srgbClr val="A4A3A4"/>
          </p15:clr>
        </p15:guide>
        <p15:guide id="8" orient="horz" pos="826" userDrawn="1">
          <p15:clr>
            <a:srgbClr val="A4A3A4"/>
          </p15:clr>
        </p15:guide>
        <p15:guide id="9" orient="horz" pos="6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Paula Gugelmin" initials="APG" lastIdx="198" clrIdx="0">
    <p:extLst>
      <p:ext uri="{19B8F6BF-5375-455C-9EA6-DF929625EA0E}">
        <p15:presenceInfo xmlns:p15="http://schemas.microsoft.com/office/powerpoint/2012/main" userId="de9d530f018a7c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9108B"/>
    <a:srgbClr val="FF5D5D"/>
    <a:srgbClr val="FF3399"/>
    <a:srgbClr val="9966FF"/>
    <a:srgbClr val="2E58A6"/>
    <a:srgbClr val="110979"/>
    <a:srgbClr val="FFFF99"/>
    <a:srgbClr val="66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79217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1296" y="102"/>
      </p:cViewPr>
      <p:guideLst>
        <p:guide orient="horz" pos="3094"/>
        <p:guide pos="385"/>
        <p:guide pos="884"/>
        <p:guide pos="4127"/>
        <p:guide pos="4876"/>
        <p:guide pos="5352"/>
        <p:guide orient="horz" pos="1461"/>
        <p:guide orient="horz" pos="826"/>
        <p:guide orient="horz" pos="6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4671D-91CA-49A0-9207-0EBEA20498CF}" type="datetimeFigureOut">
              <a:rPr lang="pt-BR" smtClean="0"/>
              <a:pPr/>
              <a:t>15/03/2022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0D057-C3AD-482D-96E8-2134EA48E5A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517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m.br/detail/ilustra%C3%A7%C3%A3o/set-of-lanyard-with-id-card-vector-ilustra%C3%A7%C3%A3o-royalty-free/925134478?adppopup=tru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vectors/teclado-eletr%c3%b4nico-computador-311803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illustrations/post-it-lista-nota-pin-papel-2631962/" TargetMode="External"/><Relationship Id="rId7" Type="http://schemas.openxmlformats.org/officeDocument/2006/relationships/hyperlink" Target="https://pixabay.com/pt/illustrations/m%c3%a3os-impress%c3%b5es-de-m%c3%a3os-313620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ettyimages.com.br/detail/ilustra%C3%A7%C3%A3o/colored-sheets-of-note-papers-set-collection-ilustra%C3%A7%C3%A3o-royalty-free/1299755958?adppopup=true" TargetMode="External"/><Relationship Id="rId5" Type="http://schemas.openxmlformats.org/officeDocument/2006/relationships/hyperlink" Target="https://www.gettyimages.com.br/detail/ilustra%C3%A7%C3%A3o/sticky-notes-ilustra%C3%A7%C3%A3o-royalty-free/489114918?adppopup=true" TargetMode="External"/><Relationship Id="rId4" Type="http://schemas.openxmlformats.org/officeDocument/2006/relationships/hyperlink" Target="https://www.gettyimages.com.br/detail/ilustra%C3%A7%C3%A3o/emoji-feeling-faces-vector-communication-chat-ilustra%C3%A7%C3%A3o-royalty-free/1335373726?adppopup=tru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428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https://www.gettyimages.com.br/detail/ilustra%C3%A7%C3%A3o/set-of-lanyard-with-id-card-vector-ilustra%C3%A7%C3%A3o-royalty-free/925134478?adppopup=true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 Imagem: Currículo em Ação SOCIEDADE E NATUREZA &amp; TECNOLOGIA INOVAÇÃO – caderno do estudante -  1º ano  volume 1– pag.70, 2022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7005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notações 1">
            <a:extLst>
              <a:ext uri="{FF2B5EF4-FFF2-40B4-BE49-F238E27FC236}">
                <a16:creationId xmlns:a16="http://schemas.microsoft.com/office/drawing/2014/main" id="{045A421B-991E-49CD-8226-D36E1B80A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Currículo em Ação TECNOLOGIA INOVAÇÃO – caderno do professor-  1º ano  volume 1– pag.14 e 24, 2022.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Imagem capa do material oficial do estudante. Currículo em Ação SOCIEDADE E NATUREZA &amp; TECNOLOGIA INOVAÇÃO – caderno do estudante 1º ano  volume 1, 2022.</a:t>
            </a:r>
          </a:p>
          <a:p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Atividade: Currículo em Ação SOCIEDADE E NATUREZA &amp; TECNOLOGIA INOVAÇÃO – caderno do estudante -  1º ano  volume 1– pag.76, 2022.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56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Atividade: Currículo em Ação SOCIEDADE E NATUREZA &amp; TECNOLOGIA INOVAÇÃO – caderno do estudante -  1º ano  volume 1– pag.73, 2022.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https://pixabay.com/pt/vectors/teclado-eletr%c3%b4nico-computador-311803/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Linhas do </a:t>
            </a:r>
            <a:r>
              <a:rPr lang="pt-BR" dirty="0" err="1"/>
              <a:t>ppt</a:t>
            </a:r>
            <a:r>
              <a:rPr lang="pt-B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 https://pixabay.com/pt/videos/teclado-de-computador-digitando-3188/  Link do vídeo duplicar com </a:t>
            </a:r>
            <a:r>
              <a:rPr lang="pt-BR"/>
              <a:t>a minutagem de 14 para 28 </a:t>
            </a:r>
            <a:r>
              <a:rPr lang="pt-BR" dirty="0"/>
              <a:t>seg.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6945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Atividade: Currículo em Ação SOCIEDADE E NATUREZA &amp; TECNOLOGIA INOVAÇÃO – caderno do estudante -  1º ano  volume 1– pag.73, 2022.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https://pixabay.com/pt/vectors/teclado-digitando-computador-1409743/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563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 Currículo em Ação SOCIEDADE E NATUREZA &amp; TECNOLOGIA INOVAÇÃO – caderno do estudante -  1º ano  volume 1– pag.75, 2022.</a:t>
            </a:r>
          </a:p>
          <a:p>
            <a:r>
              <a:rPr lang="pt-BR" dirty="0"/>
              <a:t>  tabela do </a:t>
            </a:r>
            <a:r>
              <a:rPr lang="pt-BR" dirty="0" err="1"/>
              <a:t>ppt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7455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Anexo :Currículo em Ação SOCIEDADE E NATUREZA &amp; TECNOLOGIA INOVAÇÃO – caderno do estudante -  1º ano  volume 1– pag.93, 2022.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5484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 </a:t>
            </a:r>
            <a:r>
              <a:rPr lang="pt-BR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https://pixabay.com/pt/illustrations/post-it-lista-nota-pin-papel-2631962/</a:t>
            </a:r>
            <a:endParaRPr lang="pt-BR" sz="12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https://www.gettyimages.com.br/detail/ilustra%C3%A7%C3%A3o/emoji-feeling-faces-vector-communication-chat-ilustra%C3%A7%C3%A3o-royalty-free/1335373726?adppopup=true</a:t>
            </a:r>
            <a:endParaRPr lang="pt-BR" sz="12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https://www.gettyimages.com.br/detail/ilustra%C3%A7%C3%A3o/sticky-notes-ilustra%C3%A7%C3%A3o-royalty-free/489114918?adppopup=true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https://www.gettyimages.com.br/detail/ilustra%C3%A7%C3%A3o/colored-sheets-of-note-papers-set-collection-ilustra%C3%A7%C3%A3o-royalty-free/1299755958?adppopup=true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hlinkClick r:id="rId7"/>
              </a:rPr>
              <a:t>Mãos Impressões De - Imagens grátis no </a:t>
            </a:r>
            <a:r>
              <a:rPr lang="pt-BR" dirty="0" err="1">
                <a:hlinkClick r:id="rId7"/>
              </a:rPr>
              <a:t>Pixabay</a:t>
            </a:r>
            <a:r>
              <a:rPr lang="pt-BR" dirty="0"/>
              <a:t>  -  Imagem Currículo em Ação SOCIEDADE E NATUREZA &amp; TECNOLOGIA INOVAÇÃO – caderno do estudante -  1º ano  volume 1– pag.67, 2022.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670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E895824-178B-4719-9A8A-53261A2896E0}" type="datetimeFigureOut">
              <a:rPr lang="pt-BR" smtClean="0"/>
              <a:pPr/>
              <a:t>15/03/2022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BCAB1B-3AD7-4920-8B8D-3D67482048C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066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1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Picture 2" descr="C:\Users\Junior\Desktop\Logo Centro de Midias da Educacao de Sao Paulo\Logo Centro de Midias da Educacao de Sao Paulo\PNG\Logo-Centro-de-Midias-da-Educacao-de-Sao-Paulo-c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08" y="1234449"/>
            <a:ext cx="6192688" cy="22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tipo&#10;&#10;Descrição gerada automaticamente">
            <a:extLst>
              <a:ext uri="{FF2B5EF4-FFF2-40B4-BE49-F238E27FC236}">
                <a16:creationId xmlns:a16="http://schemas.microsoft.com/office/drawing/2014/main" id="{3A683704-2CEA-4880-B126-71E186753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96" y="4028302"/>
            <a:ext cx="1441642" cy="93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21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39" name="Retângulo 38"/>
            <p:cNvSpPr/>
            <p:nvPr/>
          </p:nvSpPr>
          <p:spPr>
            <a:xfrm>
              <a:off x="1403648" y="0"/>
              <a:ext cx="6336704" cy="738283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1" name="CaixaDeTexto 40"/>
          <p:cNvSpPr txBox="1"/>
          <p:nvPr/>
        </p:nvSpPr>
        <p:spPr>
          <a:xfrm>
            <a:off x="1403648" y="19548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TECNOLOGIA E INOVAÇÃO – 1º ANO</a:t>
            </a:r>
          </a:p>
        </p:txBody>
      </p:sp>
      <p:pic>
        <p:nvPicPr>
          <p:cNvPr id="15" name="Google Shape;75;p2" descr="C:\Users\Junior\Desktop\Logo Centro de Midias da Educacao de Sao Paulo\Logo Centro de Midias da Educacao de Sao Paulo\PNG\Logo-Centro-de-Midias-da-Educacao-de-Sao-Paulo-cor.png">
            <a:extLst>
              <a:ext uri="{FF2B5EF4-FFF2-40B4-BE49-F238E27FC236}">
                <a16:creationId xmlns:a16="http://schemas.microsoft.com/office/drawing/2014/main" id="{952992FC-848F-41EB-AC62-26E3757815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0874"/>
          <a:stretch/>
        </p:blipFill>
        <p:spPr>
          <a:xfrm>
            <a:off x="323528" y="1632173"/>
            <a:ext cx="1669266" cy="15662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4;p2">
            <a:extLst>
              <a:ext uri="{FF2B5EF4-FFF2-40B4-BE49-F238E27FC236}">
                <a16:creationId xmlns:a16="http://schemas.microsoft.com/office/drawing/2014/main" id="{4902D339-69FE-47F1-8B8A-7551008F724A}"/>
              </a:ext>
            </a:extLst>
          </p:cNvPr>
          <p:cNvSpPr/>
          <p:nvPr/>
        </p:nvSpPr>
        <p:spPr>
          <a:xfrm>
            <a:off x="2197100" y="1607827"/>
            <a:ext cx="6946900" cy="952615"/>
          </a:xfrm>
          <a:prstGeom prst="rect">
            <a:avLst/>
          </a:prstGeom>
          <a:solidFill>
            <a:srgbClr val="2E58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78;p2">
            <a:extLst>
              <a:ext uri="{FF2B5EF4-FFF2-40B4-BE49-F238E27FC236}">
                <a16:creationId xmlns:a16="http://schemas.microsoft.com/office/drawing/2014/main" id="{743BDD49-9F25-491D-A694-C5F6748F75EE}"/>
              </a:ext>
            </a:extLst>
          </p:cNvPr>
          <p:cNvSpPr/>
          <p:nvPr/>
        </p:nvSpPr>
        <p:spPr>
          <a:xfrm>
            <a:off x="2284636" y="1800765"/>
            <a:ext cx="6946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DESAFIO DO TECLADO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00A71CE-4346-410F-AD04-8C96D327219F}"/>
              </a:ext>
            </a:extLst>
          </p:cNvPr>
          <p:cNvSpPr txBox="1"/>
          <p:nvPr/>
        </p:nvSpPr>
        <p:spPr>
          <a:xfrm>
            <a:off x="2145427" y="2547115"/>
            <a:ext cx="452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PROFª ANA PAULA GUGELMIN</a:t>
            </a:r>
          </a:p>
        </p:txBody>
      </p:sp>
      <p:pic>
        <p:nvPicPr>
          <p:cNvPr id="19" name="Picture 2" descr="Logotipo&#10;&#10;Descrição gerada automaticamente">
            <a:extLst>
              <a:ext uri="{FF2B5EF4-FFF2-40B4-BE49-F238E27FC236}">
                <a16:creationId xmlns:a16="http://schemas.microsoft.com/office/drawing/2014/main" id="{68F4DBAE-7256-440B-8BC8-CDA9C0450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3" y="4010573"/>
            <a:ext cx="1441642" cy="93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30022E2-D472-4D4E-AEE0-93ADC471F3FE}"/>
              </a:ext>
            </a:extLst>
          </p:cNvPr>
          <p:cNvGrpSpPr/>
          <p:nvPr/>
        </p:nvGrpSpPr>
        <p:grpSpPr>
          <a:xfrm>
            <a:off x="3603170" y="2978260"/>
            <a:ext cx="1609751" cy="2064626"/>
            <a:chOff x="2064313" y="1955319"/>
            <a:chExt cx="2242723" cy="2636469"/>
          </a:xfrm>
        </p:grpSpPr>
        <p:pic>
          <p:nvPicPr>
            <p:cNvPr id="18" name="Imagem 1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E8202127-0C9C-406B-8F35-4839B1467207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2" t="24549" r="56365" b="9028"/>
            <a:stretch/>
          </p:blipFill>
          <p:spPr>
            <a:xfrm>
              <a:off x="2064313" y="1955319"/>
              <a:ext cx="2231471" cy="2636469"/>
            </a:xfrm>
            <a:prstGeom prst="rect">
              <a:avLst/>
            </a:prstGeom>
          </p:spPr>
        </p:pic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A6D4EFB6-ED31-4111-B09F-790334CC05B0}"/>
                </a:ext>
              </a:extLst>
            </p:cNvPr>
            <p:cNvGrpSpPr/>
            <p:nvPr/>
          </p:nvGrpSpPr>
          <p:grpSpPr>
            <a:xfrm>
              <a:off x="2075564" y="3059006"/>
              <a:ext cx="2231472" cy="1416679"/>
              <a:chOff x="2075564" y="3059006"/>
              <a:chExt cx="2231472" cy="1416679"/>
            </a:xfrm>
          </p:grpSpPr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9D3CA9B-FD35-407F-84F2-727B1EE44F1A}"/>
                  </a:ext>
                </a:extLst>
              </p:cNvPr>
              <p:cNvSpPr txBox="1"/>
              <p:nvPr/>
            </p:nvSpPr>
            <p:spPr>
              <a:xfrm>
                <a:off x="2223083" y="3259396"/>
                <a:ext cx="1776659" cy="825346"/>
              </a:xfrm>
              <a:prstGeom prst="rect">
                <a:avLst/>
              </a:prstGeom>
              <a:solidFill>
                <a:srgbClr val="F5F5F5"/>
              </a:solidFill>
            </p:spPr>
            <p:txBody>
              <a:bodyPr wrap="square">
                <a:spAutoFit/>
              </a:bodyPr>
              <a:lstStyle/>
              <a:p>
                <a:pPr algn="r"/>
                <a:endParaRPr lang="pt-BR" sz="1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pt-BR" sz="18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RITA              </a:t>
                </a:r>
              </a:p>
            </p:txBody>
          </p:sp>
          <p:pic>
            <p:nvPicPr>
              <p:cNvPr id="22" name="Imagem 21">
                <a:extLst>
                  <a:ext uri="{FF2B5EF4-FFF2-40B4-BE49-F238E27FC236}">
                    <a16:creationId xmlns:a16="http://schemas.microsoft.com/office/drawing/2014/main" id="{4199AE91-96B6-4E07-A076-8CB0A0F226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-4274" r="4274" b="44013"/>
              <a:stretch/>
            </p:blipFill>
            <p:spPr>
              <a:xfrm>
                <a:off x="2075564" y="3479354"/>
                <a:ext cx="978214" cy="996331"/>
              </a:xfrm>
              <a:prstGeom prst="flowChartConnector">
                <a:avLst/>
              </a:prstGeom>
            </p:spPr>
          </p:pic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6474AB7A-AFA8-454E-A1FA-84E4D861161A}"/>
                  </a:ext>
                </a:extLst>
              </p:cNvPr>
              <p:cNvSpPr txBox="1"/>
              <p:nvPr/>
            </p:nvSpPr>
            <p:spPr>
              <a:xfrm>
                <a:off x="2075564" y="3059006"/>
                <a:ext cx="2231472" cy="261609"/>
              </a:xfrm>
              <a:prstGeom prst="rect">
                <a:avLst/>
              </a:prstGeom>
              <a:solidFill>
                <a:srgbClr val="F5F5F5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100" b="1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TECNOLOGIA E INOVAÇÃO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370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E6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E6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403648" y="-2773"/>
            <a:ext cx="6336704" cy="648232"/>
            <a:chOff x="1403648" y="-2773"/>
            <a:chExt cx="6336704" cy="1314954"/>
          </a:xfrm>
        </p:grpSpPr>
        <p:sp>
          <p:nvSpPr>
            <p:cNvPr id="15" name="Retângulo 14"/>
            <p:cNvSpPr/>
            <p:nvPr/>
          </p:nvSpPr>
          <p:spPr>
            <a:xfrm>
              <a:off x="1403648" y="0"/>
              <a:ext cx="6336704" cy="1312181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4053502-F42E-4556-ADC6-AA66633B50E1}"/>
              </a:ext>
            </a:extLst>
          </p:cNvPr>
          <p:cNvSpPr txBox="1"/>
          <p:nvPr/>
        </p:nvSpPr>
        <p:spPr>
          <a:xfrm>
            <a:off x="2197805" y="623328"/>
            <a:ext cx="4415514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HABILIDADES</a:t>
            </a:r>
          </a:p>
          <a:p>
            <a:pPr algn="just">
              <a:lnSpc>
                <a:spcPct val="115000"/>
              </a:lnSpc>
            </a:pP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Identificar e utilizar os principais componentes de diversos equipamentos e seus periféricos (teclado, mouse, pen drive, computador etc.).</a:t>
            </a:r>
          </a:p>
          <a:p>
            <a:pPr algn="just">
              <a:lnSpc>
                <a:spcPct val="115000"/>
              </a:lnSpc>
            </a:pP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Construir objetos usando materiais não estruturados, de marcenarias entre outros</a:t>
            </a:r>
            <a:r>
              <a: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2C41386-C427-447A-967D-171431B576B6}"/>
              </a:ext>
            </a:extLst>
          </p:cNvPr>
          <p:cNvSpPr txBox="1"/>
          <p:nvPr/>
        </p:nvSpPr>
        <p:spPr>
          <a:xfrm>
            <a:off x="236764" y="3857625"/>
            <a:ext cx="1751062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 PÁG. 72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5505B1-F3F3-4CAE-876A-31A137EF452C}"/>
              </a:ext>
            </a:extLst>
          </p:cNvPr>
          <p:cNvSpPr txBox="1"/>
          <p:nvPr/>
        </p:nvSpPr>
        <p:spPr>
          <a:xfrm>
            <a:off x="1275529" y="194443"/>
            <a:ext cx="6672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S.A. 2</a:t>
            </a:r>
            <a:r>
              <a:rPr lang="pt-BR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t-B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COMPUTADOR UMA DESCOBERTA</a:t>
            </a:r>
          </a:p>
        </p:txBody>
      </p:sp>
      <p:pic>
        <p:nvPicPr>
          <p:cNvPr id="4" name="Imagem 3" descr="Linha do tempo&#10;&#10;Descrição gerada automaticamente com confiança média">
            <a:extLst>
              <a:ext uri="{FF2B5EF4-FFF2-40B4-BE49-F238E27FC236}">
                <a16:creationId xmlns:a16="http://schemas.microsoft.com/office/drawing/2014/main" id="{B2A63F4D-AA68-4925-B7B7-69CA2B68F0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2" t="-2311" b="-1"/>
          <a:stretch/>
        </p:blipFill>
        <p:spPr>
          <a:xfrm>
            <a:off x="143587" y="1429117"/>
            <a:ext cx="1844239" cy="248175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1357C56-0E66-4E1E-B3A3-CA42AE030B9A}"/>
              </a:ext>
            </a:extLst>
          </p:cNvPr>
          <p:cNvSpPr txBox="1"/>
          <p:nvPr/>
        </p:nvSpPr>
        <p:spPr>
          <a:xfrm>
            <a:off x="2146307" y="3562594"/>
            <a:ext cx="4572001" cy="134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OBJETIVOS</a:t>
            </a:r>
            <a:endParaRPr lang="pt-B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Identificar um teclado.</a:t>
            </a:r>
          </a:p>
          <a:p>
            <a:pPr algn="just">
              <a:lnSpc>
                <a:spcPct val="115000"/>
              </a:lnSpc>
            </a:pP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Construir um teclado desplugado com materiais não estruturados.</a:t>
            </a:r>
            <a:endParaRPr lang="pt-BR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67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403648" y="-2773"/>
            <a:ext cx="6336704" cy="297638"/>
            <a:chOff x="1403648" y="-2773"/>
            <a:chExt cx="6336704" cy="741056"/>
          </a:xfrm>
        </p:grpSpPr>
        <p:sp>
          <p:nvSpPr>
            <p:cNvPr id="15" name="Retângulo 14"/>
            <p:cNvSpPr/>
            <p:nvPr/>
          </p:nvSpPr>
          <p:spPr>
            <a:xfrm>
              <a:off x="1403648" y="0"/>
              <a:ext cx="6336704" cy="738283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84A057B-4A28-4A64-A7E3-F82D4F081ACD}"/>
              </a:ext>
            </a:extLst>
          </p:cNvPr>
          <p:cNvSpPr txBox="1"/>
          <p:nvPr/>
        </p:nvSpPr>
        <p:spPr>
          <a:xfrm>
            <a:off x="1403648" y="294865"/>
            <a:ext cx="6336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CONSERTO DO TECLADO</a:t>
            </a:r>
            <a:endParaRPr lang="pt-BR" b="1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F01BCCF-20BC-4525-BEDC-5D91353EAC30}"/>
              </a:ext>
            </a:extLst>
          </p:cNvPr>
          <p:cNvSpPr txBox="1"/>
          <p:nvPr/>
        </p:nvSpPr>
        <p:spPr>
          <a:xfrm>
            <a:off x="1482634" y="779231"/>
            <a:ext cx="62577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2.1 – O TECLADO DO COMPUTADOR DO VOVÔ CAIU, E ALGUMAS LETRAS FICARAM FORA DO LUGAR. </a:t>
            </a:r>
          </a:p>
          <a:p>
            <a:pPr algn="just"/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ELE VOLTAR A FUNCIONAR, É NECESSÁRIO COLOCAR AS LETRAS QUE CAIRAM NO LUGAR CORRETO. </a:t>
            </a:r>
          </a:p>
          <a:p>
            <a:pPr algn="just"/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t-BR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Imagem 21" descr="Imagem preta e branca de teclado de computador&#10;&#10;Descrição gerada automaticamente">
            <a:extLst>
              <a:ext uri="{FF2B5EF4-FFF2-40B4-BE49-F238E27FC236}">
                <a16:creationId xmlns:a16="http://schemas.microsoft.com/office/drawing/2014/main" id="{FE6FC8AF-B8A0-412C-B68C-2BDB518603C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6" t="36725" r="72762" b="50000"/>
          <a:stretch/>
        </p:blipFill>
        <p:spPr>
          <a:xfrm>
            <a:off x="2035017" y="3455523"/>
            <a:ext cx="875867" cy="804203"/>
          </a:xfrm>
          <a:prstGeom prst="rect">
            <a:avLst/>
          </a:prstGeom>
        </p:spPr>
      </p:pic>
      <p:pic>
        <p:nvPicPr>
          <p:cNvPr id="23" name="Imagem 22" descr="Imagem preta e branca de teclado de computador&#10;&#10;Descrição gerada automaticamente">
            <a:extLst>
              <a:ext uri="{FF2B5EF4-FFF2-40B4-BE49-F238E27FC236}">
                <a16:creationId xmlns:a16="http://schemas.microsoft.com/office/drawing/2014/main" id="{5D0E6FCD-2A6E-47A1-87D0-9046307424D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48311" r="82768" b="38414"/>
          <a:stretch/>
        </p:blipFill>
        <p:spPr>
          <a:xfrm>
            <a:off x="3280714" y="2211050"/>
            <a:ext cx="875867" cy="804203"/>
          </a:xfrm>
          <a:prstGeom prst="rect">
            <a:avLst/>
          </a:prstGeom>
        </p:spPr>
      </p:pic>
      <p:pic>
        <p:nvPicPr>
          <p:cNvPr id="25" name="Imagem 24" descr="Imagem preta e branca de teclado de computador&#10;&#10;Descrição gerada automaticamente">
            <a:extLst>
              <a:ext uri="{FF2B5EF4-FFF2-40B4-BE49-F238E27FC236}">
                <a16:creationId xmlns:a16="http://schemas.microsoft.com/office/drawing/2014/main" id="{5E4243EE-8E5A-4AAD-9283-CD45C00E135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2" t="35455" r="35386" b="51270"/>
          <a:stretch/>
        </p:blipFill>
        <p:spPr>
          <a:xfrm>
            <a:off x="4714246" y="3210012"/>
            <a:ext cx="875867" cy="80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403648" y="-2773"/>
            <a:ext cx="6336704" cy="297638"/>
            <a:chOff x="1403648" y="-2773"/>
            <a:chExt cx="6336704" cy="741056"/>
          </a:xfrm>
        </p:grpSpPr>
        <p:sp>
          <p:nvSpPr>
            <p:cNvPr id="15" name="Retângulo 14"/>
            <p:cNvSpPr/>
            <p:nvPr/>
          </p:nvSpPr>
          <p:spPr>
            <a:xfrm>
              <a:off x="1403648" y="0"/>
              <a:ext cx="6336704" cy="738283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84A057B-4A28-4A64-A7E3-F82D4F081ACD}"/>
              </a:ext>
            </a:extLst>
          </p:cNvPr>
          <p:cNvSpPr txBox="1"/>
          <p:nvPr/>
        </p:nvSpPr>
        <p:spPr>
          <a:xfrm>
            <a:off x="1403648" y="294865"/>
            <a:ext cx="63367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OBSERVE O TECLADO E ORDENE AS LETRAS A SEGUIR PARA ESCREVER CORRETAMENTE A PALAVRA, ASSIM ELE VOLTARÁ A FUNCIONAR:</a:t>
            </a:r>
            <a:endParaRPr lang="pt-BR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m 9" descr="Imagem preta e branca de teclado de computador&#10;&#10;Descrição gerada automaticamente">
            <a:extLst>
              <a:ext uri="{FF2B5EF4-FFF2-40B4-BE49-F238E27FC236}">
                <a16:creationId xmlns:a16="http://schemas.microsoft.com/office/drawing/2014/main" id="{4DE48520-2920-40E5-AF84-8478524FCC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0" y="944094"/>
            <a:ext cx="6336703" cy="3244123"/>
          </a:xfrm>
          <a:prstGeom prst="rect">
            <a:avLst/>
          </a:prstGeom>
        </p:spPr>
      </p:pic>
      <p:grpSp>
        <p:nvGrpSpPr>
          <p:cNvPr id="38" name="Agrupar 37">
            <a:extLst>
              <a:ext uri="{FF2B5EF4-FFF2-40B4-BE49-F238E27FC236}">
                <a16:creationId xmlns:a16="http://schemas.microsoft.com/office/drawing/2014/main" id="{6C57D839-0C91-4DCE-AAA9-21E0F41F1A94}"/>
              </a:ext>
            </a:extLst>
          </p:cNvPr>
          <p:cNvGrpSpPr/>
          <p:nvPr/>
        </p:nvGrpSpPr>
        <p:grpSpPr>
          <a:xfrm>
            <a:off x="695028" y="2069111"/>
            <a:ext cx="3986559" cy="1293387"/>
            <a:chOff x="930729" y="1738519"/>
            <a:chExt cx="3986559" cy="1293387"/>
          </a:xfrm>
        </p:grpSpPr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84FB9B7C-E606-481F-9A93-1AC0D85BCB47}"/>
                </a:ext>
              </a:extLst>
            </p:cNvPr>
            <p:cNvCxnSpPr/>
            <p:nvPr/>
          </p:nvCxnSpPr>
          <p:spPr>
            <a:xfrm>
              <a:off x="930729" y="1756385"/>
              <a:ext cx="39596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4FD29591-FAE6-44A5-AE12-A41613EF2E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45961" y="3031074"/>
              <a:ext cx="2852649" cy="8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BCCA89AE-9167-4908-BE6E-498F64DE78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649" y="2612337"/>
              <a:ext cx="1" cy="4195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12AB70BA-6B66-4843-B824-6B4369EB8B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0729" y="1738519"/>
              <a:ext cx="1" cy="4382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1A723ED8-B190-4F70-B416-B78330ACC2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2885" y="2166375"/>
              <a:ext cx="3077" cy="4601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40BE7148-8CC7-4364-A446-8A4DC0AA8F0F}"/>
                </a:ext>
              </a:extLst>
            </p:cNvPr>
            <p:cNvCxnSpPr>
              <a:cxnSpLocks/>
            </p:cNvCxnSpPr>
            <p:nvPr/>
          </p:nvCxnSpPr>
          <p:spPr>
            <a:xfrm>
              <a:off x="930729" y="2176786"/>
              <a:ext cx="21399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E24F6115-4447-44AD-BEC5-AE6B229F0E99}"/>
                </a:ext>
              </a:extLst>
            </p:cNvPr>
            <p:cNvCxnSpPr>
              <a:cxnSpLocks/>
            </p:cNvCxnSpPr>
            <p:nvPr/>
          </p:nvCxnSpPr>
          <p:spPr>
            <a:xfrm>
              <a:off x="1122885" y="2612337"/>
              <a:ext cx="16464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39C22B80-C675-419D-829F-0A68DE2F04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8609" y="2611505"/>
              <a:ext cx="1" cy="4195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5632E875-439D-4A06-94C0-5D425E8BFC2F}"/>
                </a:ext>
              </a:extLst>
            </p:cNvPr>
            <p:cNvCxnSpPr>
              <a:cxnSpLocks/>
            </p:cNvCxnSpPr>
            <p:nvPr/>
          </p:nvCxnSpPr>
          <p:spPr>
            <a:xfrm>
              <a:off x="4890406" y="1738519"/>
              <a:ext cx="1" cy="4382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67D5B01D-CD8E-4B5E-A06D-EBCED485D3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6409" y="2175954"/>
              <a:ext cx="3077" cy="4601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85EAAA87-8F3E-4819-AC17-32E8F29DA54F}"/>
                </a:ext>
              </a:extLst>
            </p:cNvPr>
            <p:cNvCxnSpPr>
              <a:cxnSpLocks/>
            </p:cNvCxnSpPr>
            <p:nvPr/>
          </p:nvCxnSpPr>
          <p:spPr>
            <a:xfrm>
              <a:off x="4667324" y="2176786"/>
              <a:ext cx="249964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6D33611F-0DC4-46E0-85ED-EB8633C01CE0}"/>
                </a:ext>
              </a:extLst>
            </p:cNvPr>
            <p:cNvCxnSpPr>
              <a:cxnSpLocks/>
            </p:cNvCxnSpPr>
            <p:nvPr/>
          </p:nvCxnSpPr>
          <p:spPr>
            <a:xfrm>
              <a:off x="4077730" y="2612337"/>
              <a:ext cx="601756" cy="329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Imagem 40">
            <a:extLst>
              <a:ext uri="{FF2B5EF4-FFF2-40B4-BE49-F238E27FC236}">
                <a16:creationId xmlns:a16="http://schemas.microsoft.com/office/drawing/2014/main" id="{C52BAC34-2D17-4B3D-90AB-27FBCB4D8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95" y="3884890"/>
            <a:ext cx="6470306" cy="743650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7569B1B3-1F89-49CC-8FC3-49961E4E710F}"/>
              </a:ext>
            </a:extLst>
          </p:cNvPr>
          <p:cNvSpPr txBox="1"/>
          <p:nvPr/>
        </p:nvSpPr>
        <p:spPr>
          <a:xfrm>
            <a:off x="1319383" y="4282738"/>
            <a:ext cx="598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46C30A3-F620-4CE7-BAAB-D33143D4658F}"/>
              </a:ext>
            </a:extLst>
          </p:cNvPr>
          <p:cNvSpPr txBox="1"/>
          <p:nvPr/>
        </p:nvSpPr>
        <p:spPr>
          <a:xfrm>
            <a:off x="4047924" y="4267337"/>
            <a:ext cx="598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881C3323-6603-4784-8321-3239ED17ED6B}"/>
              </a:ext>
            </a:extLst>
          </p:cNvPr>
          <p:cNvSpPr txBox="1"/>
          <p:nvPr/>
        </p:nvSpPr>
        <p:spPr>
          <a:xfrm>
            <a:off x="5807087" y="4265670"/>
            <a:ext cx="598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39F275E2-92F8-44AF-AFB6-19F285026891}"/>
              </a:ext>
            </a:extLst>
          </p:cNvPr>
          <p:cNvSpPr txBox="1"/>
          <p:nvPr/>
        </p:nvSpPr>
        <p:spPr>
          <a:xfrm>
            <a:off x="174701" y="4707500"/>
            <a:ext cx="65808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2.2 ESCREVA A PALAVRA QUE FORMOU:  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4592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403648" y="-2773"/>
            <a:ext cx="6336704" cy="297638"/>
            <a:chOff x="1403648" y="-2773"/>
            <a:chExt cx="6336704" cy="741056"/>
          </a:xfrm>
        </p:grpSpPr>
        <p:sp>
          <p:nvSpPr>
            <p:cNvPr id="15" name="Retângulo 14"/>
            <p:cNvSpPr/>
            <p:nvPr/>
          </p:nvSpPr>
          <p:spPr>
            <a:xfrm>
              <a:off x="1403648" y="0"/>
              <a:ext cx="6336704" cy="738283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84A057B-4A28-4A64-A7E3-F82D4F081ACD}"/>
              </a:ext>
            </a:extLst>
          </p:cNvPr>
          <p:cNvSpPr txBox="1"/>
          <p:nvPr/>
        </p:nvSpPr>
        <p:spPr>
          <a:xfrm>
            <a:off x="1403648" y="294865"/>
            <a:ext cx="633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2.3 PINTE NO TECLADO A SEGUIR AS LETRAS DO SEU NOME. </a:t>
            </a:r>
            <a:endParaRPr lang="pt-BR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Imagem 26" descr="Teclado de computador&#10;&#10;Descrição gerada automaticamente">
            <a:extLst>
              <a:ext uri="{FF2B5EF4-FFF2-40B4-BE49-F238E27FC236}">
                <a16:creationId xmlns:a16="http://schemas.microsoft.com/office/drawing/2014/main" id="{2EB9D620-C837-4F40-9EF9-1BCA83E05A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7" y="1086567"/>
            <a:ext cx="6405328" cy="36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7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403648" y="-2773"/>
            <a:ext cx="6336704" cy="666970"/>
            <a:chOff x="1403648" y="-2773"/>
            <a:chExt cx="6336704" cy="741056"/>
          </a:xfrm>
        </p:grpSpPr>
        <p:sp>
          <p:nvSpPr>
            <p:cNvPr id="15" name="Retângulo 14"/>
            <p:cNvSpPr/>
            <p:nvPr/>
          </p:nvSpPr>
          <p:spPr>
            <a:xfrm>
              <a:off x="1403648" y="0"/>
              <a:ext cx="6336704" cy="738283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84A057B-4A28-4A64-A7E3-F82D4F081ACD}"/>
              </a:ext>
            </a:extLst>
          </p:cNvPr>
          <p:cNvSpPr txBox="1"/>
          <p:nvPr/>
        </p:nvSpPr>
        <p:spPr>
          <a:xfrm>
            <a:off x="1403648" y="202532"/>
            <a:ext cx="6336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FAÇA E TRANSFORME!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F01BCCF-20BC-4525-BEDC-5D91353EAC30}"/>
              </a:ext>
            </a:extLst>
          </p:cNvPr>
          <p:cNvSpPr txBox="1"/>
          <p:nvPr/>
        </p:nvSpPr>
        <p:spPr>
          <a:xfrm>
            <a:off x="1403648" y="748819"/>
            <a:ext cx="6251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ACOMPANHE O PASSO A PASSO PARA CONSTRUIR UM TECLADO:</a:t>
            </a:r>
          </a:p>
          <a:p>
            <a:pPr algn="ctr"/>
            <a:endParaRPr lang="pt-BR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FC750A-094A-4A7A-AA15-1D659637E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7" y="1576108"/>
            <a:ext cx="1979384" cy="153699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FF3D274-1F89-47B0-B214-2EAEF1E51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387" y="1563798"/>
            <a:ext cx="2055289" cy="153699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3837487-45F1-42E6-B4B5-D44A72EBD3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63" b="1"/>
          <a:stretch/>
        </p:blipFill>
        <p:spPr>
          <a:xfrm>
            <a:off x="4569226" y="1576108"/>
            <a:ext cx="2133586" cy="153699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13153B6-A798-4EF0-AAA4-7AAFE3A96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536" y="3314928"/>
            <a:ext cx="2030365" cy="148418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3CCA145-F0C8-4F1C-84B8-0FDFA1573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1975" y="3267236"/>
            <a:ext cx="2028701" cy="153187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1732F57-493C-4BB8-B878-811388E13E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568" y="3275416"/>
            <a:ext cx="2091720" cy="1531877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ED5CC74B-C893-4C08-8361-696C2A07E49F}"/>
              </a:ext>
            </a:extLst>
          </p:cNvPr>
          <p:cNvSpPr/>
          <p:nvPr/>
        </p:nvSpPr>
        <p:spPr>
          <a:xfrm>
            <a:off x="1809466" y="2743662"/>
            <a:ext cx="340242" cy="331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EDA3849D-9766-4D89-8DB1-73C88AEAB26B}"/>
              </a:ext>
            </a:extLst>
          </p:cNvPr>
          <p:cNvSpPr/>
          <p:nvPr/>
        </p:nvSpPr>
        <p:spPr>
          <a:xfrm>
            <a:off x="4070434" y="2722109"/>
            <a:ext cx="340242" cy="331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4BDBBD58-BAD9-43E4-974F-68114B149B85}"/>
              </a:ext>
            </a:extLst>
          </p:cNvPr>
          <p:cNvSpPr/>
          <p:nvPr/>
        </p:nvSpPr>
        <p:spPr>
          <a:xfrm>
            <a:off x="6308427" y="2781682"/>
            <a:ext cx="340242" cy="331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071566AA-B4B0-44DB-B34D-175414FC95CA}"/>
              </a:ext>
            </a:extLst>
          </p:cNvPr>
          <p:cNvSpPr/>
          <p:nvPr/>
        </p:nvSpPr>
        <p:spPr>
          <a:xfrm>
            <a:off x="1843427" y="4434920"/>
            <a:ext cx="340242" cy="331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993330EA-B4F0-41D8-90D9-0F61936197D4}"/>
              </a:ext>
            </a:extLst>
          </p:cNvPr>
          <p:cNvSpPr/>
          <p:nvPr/>
        </p:nvSpPr>
        <p:spPr>
          <a:xfrm>
            <a:off x="4063861" y="4434920"/>
            <a:ext cx="340242" cy="331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3EFE3F34-CDFE-4A63-9F1F-69D1D69FC163}"/>
              </a:ext>
            </a:extLst>
          </p:cNvPr>
          <p:cNvSpPr/>
          <p:nvPr/>
        </p:nvSpPr>
        <p:spPr>
          <a:xfrm>
            <a:off x="6337046" y="4467688"/>
            <a:ext cx="340242" cy="331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3575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403648" y="-2773"/>
            <a:ext cx="6336704" cy="297638"/>
            <a:chOff x="1403648" y="-2773"/>
            <a:chExt cx="6336704" cy="741056"/>
          </a:xfrm>
        </p:grpSpPr>
        <p:sp>
          <p:nvSpPr>
            <p:cNvPr id="15" name="Retângulo 14"/>
            <p:cNvSpPr/>
            <p:nvPr/>
          </p:nvSpPr>
          <p:spPr>
            <a:xfrm>
              <a:off x="1403648" y="0"/>
              <a:ext cx="6336704" cy="738283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84A057B-4A28-4A64-A7E3-F82D4F081ACD}"/>
              </a:ext>
            </a:extLst>
          </p:cNvPr>
          <p:cNvSpPr txBox="1"/>
          <p:nvPr/>
        </p:nvSpPr>
        <p:spPr>
          <a:xfrm>
            <a:off x="1403648" y="294865"/>
            <a:ext cx="6336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ANEXO</a:t>
            </a:r>
            <a:endParaRPr lang="pt-BR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694076-12C9-4A02-B50C-694DE59C3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411" y="625729"/>
            <a:ext cx="4523288" cy="45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3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 descr="Forma&#10;&#10;Descrição gerada automaticamente">
            <a:extLst>
              <a:ext uri="{FF2B5EF4-FFF2-40B4-BE49-F238E27FC236}">
                <a16:creationId xmlns:a16="http://schemas.microsoft.com/office/drawing/2014/main" id="{5B3C43A2-C4F8-4038-A4B5-8BDCD985525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1" t="9346" r="9033" b="55343"/>
          <a:stretch/>
        </p:blipFill>
        <p:spPr>
          <a:xfrm>
            <a:off x="4196617" y="928584"/>
            <a:ext cx="2505007" cy="2115659"/>
          </a:xfrm>
          <a:prstGeom prst="rect">
            <a:avLst/>
          </a:prstGeom>
        </p:spPr>
      </p:pic>
      <p:pic>
        <p:nvPicPr>
          <p:cNvPr id="25" name="Imagem 24" descr="Forma&#10;&#10;Descrição gerada automaticamente">
            <a:extLst>
              <a:ext uri="{FF2B5EF4-FFF2-40B4-BE49-F238E27FC236}">
                <a16:creationId xmlns:a16="http://schemas.microsoft.com/office/drawing/2014/main" id="{22F6E52E-7C4B-4E7B-B734-302284D3525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" t="52842" r="69773" b="10805"/>
          <a:stretch/>
        </p:blipFill>
        <p:spPr>
          <a:xfrm>
            <a:off x="370073" y="956356"/>
            <a:ext cx="3768790" cy="3987603"/>
          </a:xfrm>
          <a:prstGeom prst="rect">
            <a:avLst/>
          </a:prstGeom>
        </p:spPr>
      </p:pic>
      <p:pic>
        <p:nvPicPr>
          <p:cNvPr id="29" name="Imagem 28" descr="Tela de vídeo game&#10;&#10;Descrição gerada automaticamente">
            <a:extLst>
              <a:ext uri="{FF2B5EF4-FFF2-40B4-BE49-F238E27FC236}">
                <a16:creationId xmlns:a16="http://schemas.microsoft.com/office/drawing/2014/main" id="{708A134A-9DA4-4567-A387-BC05AA26635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7" t="-104" r="-1025" b="87105"/>
          <a:stretch/>
        </p:blipFill>
        <p:spPr>
          <a:xfrm>
            <a:off x="1663109" y="870802"/>
            <a:ext cx="1310617" cy="531397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CD385E26-0BE4-4E59-A8B4-1CB710764013}"/>
              </a:ext>
            </a:extLst>
          </p:cNvPr>
          <p:cNvSpPr txBox="1"/>
          <p:nvPr/>
        </p:nvSpPr>
        <p:spPr>
          <a:xfrm>
            <a:off x="880298" y="1223599"/>
            <a:ext cx="2835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MÃO NA MASSA</a:t>
            </a:r>
            <a:r>
              <a:rPr lang="pt-BR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:</a:t>
            </a:r>
          </a:p>
          <a:p>
            <a:pPr algn="ctr"/>
            <a:endParaRPr lang="pt-BR" sz="14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pt-BR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CONSTRUA O TECLADO COM A TURMA.</a:t>
            </a:r>
          </a:p>
          <a:p>
            <a:pPr algn="just"/>
            <a:endParaRPr lang="pt-B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rupo 12"/>
          <p:cNvGrpSpPr/>
          <p:nvPr/>
        </p:nvGrpSpPr>
        <p:grpSpPr>
          <a:xfrm>
            <a:off x="1403648" y="-2773"/>
            <a:ext cx="6336704" cy="300747"/>
            <a:chOff x="1403648" y="-2773"/>
            <a:chExt cx="6336704" cy="300747"/>
          </a:xfrm>
        </p:grpSpPr>
        <p:sp>
          <p:nvSpPr>
            <p:cNvPr id="19" name="Retângulo 18"/>
            <p:cNvSpPr/>
            <p:nvPr/>
          </p:nvSpPr>
          <p:spPr>
            <a:xfrm>
              <a:off x="1403648" y="123478"/>
              <a:ext cx="6336704" cy="174496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1403648" y="-2773"/>
              <a:ext cx="6336704" cy="155173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03A09E2-19B8-4EE0-B56F-60F3EC1B9CF2}"/>
              </a:ext>
            </a:extLst>
          </p:cNvPr>
          <p:cNvSpPr txBox="1"/>
          <p:nvPr/>
        </p:nvSpPr>
        <p:spPr>
          <a:xfrm>
            <a:off x="1403648" y="267494"/>
            <a:ext cx="6336406" cy="58727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MURAL DA PRÔ ANA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CEC2A0B-1A80-4222-BC6B-8ACC7589C337}"/>
              </a:ext>
            </a:extLst>
          </p:cNvPr>
          <p:cNvSpPr txBox="1"/>
          <p:nvPr/>
        </p:nvSpPr>
        <p:spPr>
          <a:xfrm>
            <a:off x="4198042" y="1047717"/>
            <a:ext cx="272728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MATERIAIS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NECESSÁRIOS:</a:t>
            </a:r>
          </a:p>
          <a:p>
            <a:endParaRPr lang="pt-BR" sz="14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PAPELÃO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TESOURA SEM PONTA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COLA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SULFITE</a:t>
            </a:r>
          </a:p>
          <a:p>
            <a:endParaRPr lang="pt-BR" sz="16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14" name="Imagem 13" descr="Forma, Seta&#10;&#10;Descrição gerada automaticamente">
            <a:extLst>
              <a:ext uri="{FF2B5EF4-FFF2-40B4-BE49-F238E27FC236}">
                <a16:creationId xmlns:a16="http://schemas.microsoft.com/office/drawing/2014/main" id="{4437B680-60D6-4D9C-8F98-80A39130E019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6" b="89904" l="6490" r="89904">
                        <a14:foregroundMark x1="32692" y1="19231" x2="78365" y2="23317"/>
                        <a14:foregroundMark x1="78846" y1="72596" x2="31245" y2="71048"/>
                        <a14:foregroundMark x1="8894" y1="35817" x2="7452" y2="34615"/>
                        <a14:foregroundMark x1="7212" y1="48077" x2="6490" y2="49038"/>
                        <a14:backgroundMark x1="22837" y1="69231" x2="25000" y2="69471"/>
                        <a14:backgroundMark x1="18510" y1="69471" x2="24279" y2="70192"/>
                        <a14:backgroundMark x1="24519" y1="70433" x2="25481" y2="70433"/>
                        <a14:backgroundMark x1="25962" y1="69471" x2="25000" y2="72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" t="58015" r="-1348" b="9240"/>
          <a:stretch/>
        </p:blipFill>
        <p:spPr>
          <a:xfrm rot="5400000">
            <a:off x="3124290" y="1044801"/>
            <a:ext cx="1554614" cy="587277"/>
          </a:xfrm>
          <a:prstGeom prst="rect">
            <a:avLst/>
          </a:prstGeom>
        </p:spPr>
      </p:pic>
      <p:pic>
        <p:nvPicPr>
          <p:cNvPr id="26" name="Imagem 25" descr="Padrão do plano de fundo&#10;&#10;Descrição gerada automaticamente">
            <a:extLst>
              <a:ext uri="{FF2B5EF4-FFF2-40B4-BE49-F238E27FC236}">
                <a16:creationId xmlns:a16="http://schemas.microsoft.com/office/drawing/2014/main" id="{5E37D52E-9666-4B39-B1E3-0F9B42C642E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0" y="2460455"/>
            <a:ext cx="2522803" cy="1501809"/>
          </a:xfrm>
          <a:prstGeom prst="rect">
            <a:avLst/>
          </a:prstGeom>
        </p:spPr>
      </p:pic>
      <p:pic>
        <p:nvPicPr>
          <p:cNvPr id="32" name="Imagem 31" descr="Forma&#10;&#10;Descrição gerada automaticamente">
            <a:extLst>
              <a:ext uri="{FF2B5EF4-FFF2-40B4-BE49-F238E27FC236}">
                <a16:creationId xmlns:a16="http://schemas.microsoft.com/office/drawing/2014/main" id="{F90DE962-761C-4368-8154-8F27638C3AE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1" t="52676" r="8343" b="12013"/>
          <a:stretch/>
        </p:blipFill>
        <p:spPr>
          <a:xfrm>
            <a:off x="4196616" y="3163376"/>
            <a:ext cx="2505007" cy="1944919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235A5E5B-BB31-4EC6-BD9A-FD34BDEE92C3}"/>
              </a:ext>
            </a:extLst>
          </p:cNvPr>
          <p:cNvSpPr txBox="1"/>
          <p:nvPr/>
        </p:nvSpPr>
        <p:spPr>
          <a:xfrm>
            <a:off x="4260536" y="3822021"/>
            <a:ext cx="23207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@ANAPGUGELMIN</a:t>
            </a:r>
          </a:p>
          <a:p>
            <a:pPr algn="r"/>
            <a:r>
              <a:rPr lang="pt-BR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@JOELSONVIEIRALIMA</a:t>
            </a:r>
          </a:p>
          <a:p>
            <a:endParaRPr lang="pt-BR" sz="14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endParaRPr lang="pt-BR" sz="14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r"/>
            <a:r>
              <a:rPr lang="pt-BR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#EUNOCMSP</a:t>
            </a:r>
            <a:endParaRPr lang="pt-BR"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33" name="Imagem 32" descr="Forma&#10;&#10;Descrição gerada automaticamente">
            <a:extLst>
              <a:ext uri="{FF2B5EF4-FFF2-40B4-BE49-F238E27FC236}">
                <a16:creationId xmlns:a16="http://schemas.microsoft.com/office/drawing/2014/main" id="{056708EA-85A4-438A-8D31-99CCE77C69F3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1" t="53689" r="39441" b="13339"/>
          <a:stretch/>
        </p:blipFill>
        <p:spPr>
          <a:xfrm>
            <a:off x="546356" y="1108791"/>
            <a:ext cx="552376" cy="498149"/>
          </a:xfrm>
          <a:prstGeom prst="flowChartConnector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B8680D8F-5B11-4D4B-8440-D442B5F84FAF}"/>
              </a:ext>
            </a:extLst>
          </p:cNvPr>
          <p:cNvSpPr txBox="1"/>
          <p:nvPr/>
        </p:nvSpPr>
        <p:spPr>
          <a:xfrm>
            <a:off x="4385571" y="3250512"/>
            <a:ext cx="2352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COMPARTILHE CONOSCO:</a:t>
            </a:r>
            <a:endParaRPr lang="pt-BR" sz="1600" dirty="0"/>
          </a:p>
        </p:txBody>
      </p:sp>
      <p:pic>
        <p:nvPicPr>
          <p:cNvPr id="35" name="Imagem 34" descr="Forma&#10;&#10;Descrição gerada automaticamente">
            <a:extLst>
              <a:ext uri="{FF2B5EF4-FFF2-40B4-BE49-F238E27FC236}">
                <a16:creationId xmlns:a16="http://schemas.microsoft.com/office/drawing/2014/main" id="{7AE5BB8F-C994-4640-8FBA-EAADAA7449E0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3" t="54095" r="9759" b="12933"/>
          <a:stretch/>
        </p:blipFill>
        <p:spPr>
          <a:xfrm>
            <a:off x="4260536" y="3288389"/>
            <a:ext cx="485946" cy="498149"/>
          </a:xfrm>
          <a:prstGeom prst="flowChartConnector">
            <a:avLst/>
          </a:prstGeom>
        </p:spPr>
      </p:pic>
      <p:pic>
        <p:nvPicPr>
          <p:cNvPr id="36" name="Imagem 35" descr="Forma&#10;&#10;Descrição gerada automaticamente">
            <a:extLst>
              <a:ext uri="{FF2B5EF4-FFF2-40B4-BE49-F238E27FC236}">
                <a16:creationId xmlns:a16="http://schemas.microsoft.com/office/drawing/2014/main" id="{DE5C671D-B888-400D-AF46-CA47B245BDCF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t="12965" r="67704" b="54063"/>
          <a:stretch/>
        </p:blipFill>
        <p:spPr>
          <a:xfrm>
            <a:off x="4303258" y="1059362"/>
            <a:ext cx="485946" cy="49814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1249533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defRPr sz="600" dirty="0">
            <a:latin typeface="Open Sans" panose="020B0604020202020204" charset="0"/>
            <a:ea typeface="Open Sans" panose="020B0604020202020204" charset="0"/>
            <a:cs typeface="Open Sans" panose="020B060402020202020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30952</TotalTime>
  <Words>700</Words>
  <Application>Microsoft Office PowerPoint</Application>
  <PresentationFormat>Apresentação na tela (16:9)</PresentationFormat>
  <Paragraphs>83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Trebuchet MS</vt:lpstr>
      <vt:lpstr>Courier New</vt:lpstr>
      <vt:lpstr>Calibri</vt:lpstr>
      <vt:lpstr>Arial</vt:lpstr>
      <vt:lpstr>Open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Junior</dc:creator>
  <cp:lastModifiedBy>Silvia Regina Peres</cp:lastModifiedBy>
  <cp:revision>1049</cp:revision>
  <cp:lastPrinted>2020-08-15T22:10:48Z</cp:lastPrinted>
  <dcterms:created xsi:type="dcterms:W3CDTF">2020-04-03T18:57:27Z</dcterms:created>
  <dcterms:modified xsi:type="dcterms:W3CDTF">2022-03-15T10:50:20Z</dcterms:modified>
</cp:coreProperties>
</file>