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7" r:id="rId2"/>
    <p:sldId id="416" r:id="rId3"/>
    <p:sldId id="258" r:id="rId4"/>
    <p:sldId id="259" r:id="rId5"/>
    <p:sldId id="822" r:id="rId6"/>
    <p:sldId id="823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" userDrawn="1">
          <p15:clr>
            <a:srgbClr val="A4A3A4"/>
          </p15:clr>
        </p15:guide>
        <p15:guide id="4" pos="4921" userDrawn="1">
          <p15:clr>
            <a:srgbClr val="A4A3A4"/>
          </p15:clr>
        </p15:guide>
        <p15:guide id="5" orient="horz" pos="693">
          <p15:clr>
            <a:srgbClr val="A4A3A4"/>
          </p15:clr>
        </p15:guide>
        <p15:guide id="6" orient="horz" pos="1568">
          <p15:clr>
            <a:srgbClr val="A4A3A4"/>
          </p15:clr>
        </p15:guide>
        <p15:guide id="7" pos="368">
          <p15:clr>
            <a:srgbClr val="A4A3A4"/>
          </p15:clr>
        </p15:guide>
        <p15:guide id="8" pos="4872">
          <p15:clr>
            <a:srgbClr val="A4A3A4"/>
          </p15:clr>
        </p15:guide>
        <p15:guide id="9" pos="4269">
          <p15:clr>
            <a:srgbClr val="A4A3A4"/>
          </p15:clr>
        </p15:guide>
        <p15:guide id="10" pos="878">
          <p15:clr>
            <a:srgbClr val="A4A3A4"/>
          </p15:clr>
        </p15:guide>
        <p15:guide id="11" orient="horz" pos="699">
          <p15:clr>
            <a:srgbClr val="A4A3A4"/>
          </p15:clr>
        </p15:guide>
        <p15:guide id="12" orient="horz" pos="3081">
          <p15:clr>
            <a:srgbClr val="A4A3A4"/>
          </p15:clr>
        </p15:guide>
        <p15:guide id="13" orient="horz" pos="2959">
          <p15:clr>
            <a:srgbClr val="A4A3A4"/>
          </p15:clr>
        </p15:guide>
        <p15:guide id="14" orient="horz" pos="1779" userDrawn="1">
          <p15:clr>
            <a:srgbClr val="A4A3A4"/>
          </p15:clr>
        </p15:guide>
        <p15:guide id="15" orient="horz" pos="2120">
          <p15:clr>
            <a:srgbClr val="A4A3A4"/>
          </p15:clr>
        </p15:guide>
        <p15:guide id="16" orient="horz" pos="2476">
          <p15:clr>
            <a:srgbClr val="A4A3A4"/>
          </p15:clr>
        </p15:guide>
        <p15:guide id="17" pos="5462">
          <p15:clr>
            <a:srgbClr val="A4A3A4"/>
          </p15:clr>
        </p15:guide>
        <p15:guide id="18" pos="1373">
          <p15:clr>
            <a:srgbClr val="A4A3A4"/>
          </p15:clr>
        </p15:guide>
        <p15:guide id="19" pos="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 Mac" initials="" lastIdx="1" clrIdx="0"/>
  <p:cmAuthor id="1" name="marcosgimenes2008@gmail.com" initials="m" lastIdx="1" clrIdx="1">
    <p:extLst>
      <p:ext uri="{19B8F6BF-5375-455C-9EA6-DF929625EA0E}">
        <p15:presenceInfo xmlns:p15="http://schemas.microsoft.com/office/powerpoint/2012/main" userId="marcosgimenes2008@g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8A6"/>
    <a:srgbClr val="3C5238"/>
    <a:srgbClr val="0F6C37"/>
    <a:srgbClr val="110979"/>
    <a:srgbClr val="EB8C23"/>
    <a:srgbClr val="960000"/>
    <a:srgbClr val="FFFF99"/>
    <a:srgbClr val="9FBFCC"/>
    <a:srgbClr val="8B3331"/>
    <a:srgbClr val="F8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2" autoAdjust="0"/>
    <p:restoredTop sz="93792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504" y="126"/>
      </p:cViewPr>
      <p:guideLst>
        <p:guide orient="horz" pos="156"/>
        <p:guide pos="4921"/>
        <p:guide orient="horz" pos="693"/>
        <p:guide orient="horz" pos="1568"/>
        <p:guide pos="368"/>
        <p:guide pos="4872"/>
        <p:guide pos="4269"/>
        <p:guide pos="878"/>
        <p:guide orient="horz" pos="699"/>
        <p:guide orient="horz" pos="3081"/>
        <p:guide orient="horz" pos="2959"/>
        <p:guide orient="horz" pos="1779"/>
        <p:guide orient="horz" pos="2120"/>
        <p:guide orient="horz" pos="2476"/>
        <p:guide pos="5462"/>
        <p:guide pos="1373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29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4671D-91CA-49A0-9207-0EBEA20498CF}" type="datetimeFigureOut">
              <a:rPr lang="pt-BR" smtClean="0"/>
              <a:t>15/03/2022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0D057-C3AD-482D-96E8-2134EA48E5A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17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m.br/detail/ilustra%C3%A7%C3%A3o/packed-suitcase-for-summer-holiday-vector-ilustra%C3%A7%C3%A3o-royalty-free/1141290837?adppopup=tru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ettyimages.com.br/detail/ilustra%C3%A7%C3%A3o/vintage-brown-threadbare-suitcase-with-ilustra%C3%A7%C3%A3o-royalty-free/855859814?adppopup=tru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m.br/detail/ilustra%C3%A7%C3%A3o/travel-suitcase-luggage-realistic-3d-set-ilustra%C3%A7%C3%A3o-royalty-free/1201166820?adppopup=tru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28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 dirty="0"/>
              <a:t>https://pixabay.com/pt/vectors/icons-redes-sociais-softwares-3414428/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 dirty="0"/>
              <a:t>Avatar produzido pela professora, termo anexado no SCP.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pt-BR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 dirty="0"/>
              <a:t>Inicie a aula com as boas-vindas e combinados de organização gerais. Em seguida, apresente o título, converse sobre o que vamos aprender nessa atividade e o objetivo da aula.</a:t>
            </a: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298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 dirty="0"/>
              <a:t>Calendário, sol e nuvem: PPT &gt; Inserir ícone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sz="1200" dirty="0">
                <a:hlinkClick r:id="rId3"/>
              </a:rPr>
              <a:t>https://www.gettyimages.com.br/detail/ilustra%C3%A7%C3%A3o/packed-suitcase-for-summer-holiday-vector-ilustra%C3%A7%C3%A3o-royalty-free/1141290837?adppopup=true</a:t>
            </a: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sz="1200" dirty="0">
                <a:hlinkClick r:id="rId4"/>
              </a:rPr>
              <a:t>https://www.gettyimages.com.br/detail/ilustra%C3%A7%C3%A3o/vintage-brown-threadbare-suitcase-with-ilustra%C3%A7%C3%A3o-royalty-free/855859814?adppopup=true</a:t>
            </a:r>
            <a:endParaRPr lang="pt-BR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 b="1" dirty="0"/>
              <a:t>IMAGENS GETTY DO PACOTE FCAV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209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443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 e imagem retirado do material do professor Tecnologia e Inovação 3º ano (versão preliminar).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Fonte: https://drive.google.com/drive/folders/1vBO0RVcgIWTx0a8k2vPmqDC9NVERouDS PÁG.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sz="1100" dirty="0">
                <a:hlinkClick r:id="rId3"/>
              </a:rPr>
              <a:t>https://www.gettyimages.com.br/detail/ilustra%C3%A7%C3%A3o/travel-suitcase-luggage-realistic-3d-set-ilustra%C3%A7%C3%A3o-royalty-free/1201166820?adppopup=true</a:t>
            </a:r>
            <a:endParaRPr lang="pt-BR"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50" b="1" dirty="0"/>
              <a:t>IMAGEM GETTY DO PACOTE FCAV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pt-BR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pt-BR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812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97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E895824-178B-4719-9A8A-53261A2896E0}" type="datetimeFigureOut">
              <a:rPr lang="pt-BR" smtClean="0"/>
              <a:t>15/03/2022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BCAB1B-3AD7-4920-8B8D-3D67482048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066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-1216" y="4862"/>
            <a:ext cx="9144000" cy="5143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9815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4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1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C:\Users\Junior\Desktop\Logo Centro de Midias da Educacao de Sao Paulo\Logo Centro de Midias da Educacao de Sao Paulo\PNG\Logo-Centro-de-Midias-da-Educacao-de-Sao-Paulo-c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08" y="1234449"/>
            <a:ext cx="6192688" cy="2273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5A02A63-E602-CD41-BF47-97280FBFD9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3930664"/>
            <a:ext cx="14986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1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Google Shape;74;p2"/>
          <p:cNvSpPr/>
          <p:nvPr/>
        </p:nvSpPr>
        <p:spPr>
          <a:xfrm>
            <a:off x="2197100" y="1632173"/>
            <a:ext cx="6946900" cy="736600"/>
          </a:xfrm>
          <a:prstGeom prst="rect">
            <a:avLst/>
          </a:prstGeom>
          <a:solidFill>
            <a:srgbClr val="2E5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" name="Google Shape;75;p2" descr="C:\Users\Junior\Desktop\Logo Centro de Midias da Educacao de Sao Paulo\Logo Centro de Midias da Educacao de Sao Paulo\PNG\Logo-Centro-de-Midias-da-Educacao-de-Sao-Paulo-cor.png"/>
          <p:cNvPicPr preferRelativeResize="0"/>
          <p:nvPr/>
        </p:nvPicPr>
        <p:blipFill rotWithShape="1">
          <a:blip r:embed="rId4">
            <a:alphaModFix/>
          </a:blip>
          <a:srcRect r="60874"/>
          <a:stretch/>
        </p:blipFill>
        <p:spPr>
          <a:xfrm>
            <a:off x="323528" y="1632173"/>
            <a:ext cx="1669266" cy="156624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7;p2"/>
          <p:cNvSpPr txBox="1"/>
          <p:nvPr/>
        </p:nvSpPr>
        <p:spPr>
          <a:xfrm>
            <a:off x="2112856" y="2394654"/>
            <a:ext cx="583593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110979"/>
                </a:solidFill>
                <a:latin typeface="Open Sans"/>
                <a:ea typeface="Open Sans"/>
                <a:cs typeface="Open Sans"/>
                <a:sym typeface="Open Sans"/>
              </a:rPr>
              <a:t>Professores: Joelson Lima e João Franco Jr.</a:t>
            </a:r>
            <a:endParaRPr lang="pt-BR" sz="2000" b="0" i="0" u="none" strike="noStrike" cap="none" dirty="0">
              <a:solidFill>
                <a:srgbClr val="1109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78;p2"/>
          <p:cNvSpPr/>
          <p:nvPr/>
        </p:nvSpPr>
        <p:spPr>
          <a:xfrm>
            <a:off x="2197100" y="1633518"/>
            <a:ext cx="62364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 MALAS PRONTAS</a:t>
            </a: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F36362B-4FBC-4F77-88CF-767D31A4FA81}"/>
              </a:ext>
            </a:extLst>
          </p:cNvPr>
          <p:cNvSpPr/>
          <p:nvPr/>
        </p:nvSpPr>
        <p:spPr>
          <a:xfrm>
            <a:off x="1403648" y="251055"/>
            <a:ext cx="6336704" cy="386004"/>
          </a:xfrm>
          <a:prstGeom prst="rect">
            <a:avLst/>
          </a:prstGeom>
          <a:solidFill>
            <a:srgbClr val="110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Tecnologia e </a:t>
            </a:r>
            <a:r>
              <a:rPr lang="pt-BR" b="1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Inovação – 3º Ano </a:t>
            </a:r>
            <a:r>
              <a:rPr lang="pt-BR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EFAI</a:t>
            </a:r>
            <a:endParaRPr lang="pt-BR" b="0" i="0" u="none" strike="noStrike" cap="none" dirty="0">
              <a:solidFill>
                <a:srgbClr val="FF66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403648" y="-23748"/>
            <a:ext cx="6336704" cy="291243"/>
            <a:chOff x="1403648" y="-23748"/>
            <a:chExt cx="6336704" cy="291243"/>
          </a:xfrm>
        </p:grpSpPr>
        <p:sp>
          <p:nvSpPr>
            <p:cNvPr id="18" name="Retângulo 17"/>
            <p:cNvSpPr/>
            <p:nvPr/>
          </p:nvSpPr>
          <p:spPr>
            <a:xfrm>
              <a:off x="1403648" y="0"/>
              <a:ext cx="6336704" cy="267495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403648" y="-23748"/>
              <a:ext cx="6336704" cy="19327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7403DF09-07A5-4C48-9CDE-7BE260F05D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8" y="3919538"/>
            <a:ext cx="1498600" cy="971550"/>
          </a:xfrm>
          <a:prstGeom prst="rect">
            <a:avLst/>
          </a:prstGeom>
        </p:spPr>
      </p:pic>
      <p:grpSp>
        <p:nvGrpSpPr>
          <p:cNvPr id="20" name="Google Shape;50;p5">
            <a:extLst>
              <a:ext uri="{FF2B5EF4-FFF2-40B4-BE49-F238E27FC236}">
                <a16:creationId xmlns:a16="http://schemas.microsoft.com/office/drawing/2014/main" id="{17FE0527-1980-41A2-A6B3-A5FB8BC4DE68}"/>
              </a:ext>
            </a:extLst>
          </p:cNvPr>
          <p:cNvGrpSpPr/>
          <p:nvPr/>
        </p:nvGrpSpPr>
        <p:grpSpPr>
          <a:xfrm>
            <a:off x="1720441" y="3387140"/>
            <a:ext cx="3253071" cy="981182"/>
            <a:chOff x="728919" y="3708484"/>
            <a:chExt cx="3553834" cy="915146"/>
          </a:xfrm>
        </p:grpSpPr>
        <p:sp>
          <p:nvSpPr>
            <p:cNvPr id="22" name="Google Shape;51;p5">
              <a:extLst>
                <a:ext uri="{FF2B5EF4-FFF2-40B4-BE49-F238E27FC236}">
                  <a16:creationId xmlns:a16="http://schemas.microsoft.com/office/drawing/2014/main" id="{E13965C5-BC78-4A71-9A00-517A9B084C17}"/>
                </a:ext>
              </a:extLst>
            </p:cNvPr>
            <p:cNvSpPr/>
            <p:nvPr/>
          </p:nvSpPr>
          <p:spPr>
            <a:xfrm>
              <a:off x="1269382" y="3736950"/>
              <a:ext cx="2853712" cy="886680"/>
            </a:xfrm>
            <a:prstGeom prst="rect">
              <a:avLst/>
            </a:prstGeom>
            <a:solidFill>
              <a:srgbClr val="2E58A6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2;p5">
              <a:extLst>
                <a:ext uri="{FF2B5EF4-FFF2-40B4-BE49-F238E27FC236}">
                  <a16:creationId xmlns:a16="http://schemas.microsoft.com/office/drawing/2014/main" id="{F3F9CFAD-2A33-44A4-BD27-C83CDF300D1B}"/>
                </a:ext>
              </a:extLst>
            </p:cNvPr>
            <p:cNvSpPr/>
            <p:nvPr/>
          </p:nvSpPr>
          <p:spPr>
            <a:xfrm>
              <a:off x="1568201" y="3733411"/>
              <a:ext cx="2714552" cy="890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i="0" u="none" strike="noStrike" cap="none" dirty="0">
                  <a:solidFill>
                    <a:srgbClr val="110979"/>
                  </a:solidFill>
                  <a:latin typeface="Open Sans"/>
                  <a:ea typeface="Open Sans"/>
                  <a:cs typeface="Open Sans"/>
                  <a:sym typeface="Open Sans"/>
                </a:rPr>
                <a:t>#eunoCMSP</a:t>
              </a:r>
              <a:endParaRPr sz="1600" b="1" i="0" u="none" strike="noStrike" cap="none" dirty="0">
                <a:solidFill>
                  <a:srgbClr val="110979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pt-BR" sz="1600" b="1" i="0" u="none" strike="noStrike" cap="none" dirty="0">
                  <a:solidFill>
                    <a:srgbClr val="110979"/>
                  </a:solidFill>
                  <a:latin typeface="Open Sans"/>
                  <a:ea typeface="Open Sans"/>
                  <a:cs typeface="Open Sans"/>
                  <a:sym typeface="Open Sans"/>
                </a:rPr>
                <a:t>@JoelsonVieiraLima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pt-BR" sz="1600" b="1" dirty="0">
                  <a:solidFill>
                    <a:srgbClr val="110979"/>
                  </a:solidFill>
                  <a:latin typeface="Open Sans"/>
                  <a:ea typeface="Open Sans"/>
                  <a:cs typeface="Open Sans"/>
                  <a:sym typeface="Open Sans"/>
                </a:rPr>
                <a:t>@InglesFrancoJr</a:t>
              </a:r>
              <a:endParaRPr lang="pt-BR" sz="1600" b="1" i="0" u="none" strike="noStrike" cap="none" dirty="0">
                <a:solidFill>
                  <a:srgbClr val="11097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24" name="Google Shape;53;p5">
              <a:extLst>
                <a:ext uri="{FF2B5EF4-FFF2-40B4-BE49-F238E27FC236}">
                  <a16:creationId xmlns:a16="http://schemas.microsoft.com/office/drawing/2014/main" id="{A38DEE38-F91F-44F8-9F59-1DE8292CCBB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8919" y="3708484"/>
              <a:ext cx="998941" cy="886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54;p5">
            <a:extLst>
              <a:ext uri="{FF2B5EF4-FFF2-40B4-BE49-F238E27FC236}">
                <a16:creationId xmlns:a16="http://schemas.microsoft.com/office/drawing/2014/main" id="{2491F2B2-AB01-4F65-84BF-22955FE514D7}"/>
              </a:ext>
            </a:extLst>
          </p:cNvPr>
          <p:cNvSpPr txBox="1"/>
          <p:nvPr/>
        </p:nvSpPr>
        <p:spPr>
          <a:xfrm>
            <a:off x="2103510" y="2858691"/>
            <a:ext cx="4162372" cy="3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2E58A6"/>
                </a:solidFill>
                <a:latin typeface="Open Sans"/>
                <a:ea typeface="Open Sans"/>
                <a:cs typeface="Open Sans"/>
                <a:sym typeface="Open Sans"/>
              </a:rPr>
              <a:t>ORGANIZAR É PRECISO!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30E428B-4D00-47EE-A841-B80042E4AC38}"/>
              </a:ext>
            </a:extLst>
          </p:cNvPr>
          <p:cNvSpPr txBox="1"/>
          <p:nvPr/>
        </p:nvSpPr>
        <p:spPr>
          <a:xfrm>
            <a:off x="5100895" y="4348637"/>
            <a:ext cx="1530115" cy="1846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600" dirty="0">
                <a:latin typeface="Open Sans"/>
                <a:ea typeface="Open Sans"/>
                <a:cs typeface="Open Sans"/>
              </a:rPr>
              <a:t>Avatares criados pelo professor.         </a:t>
            </a:r>
          </a:p>
        </p:txBody>
      </p:sp>
      <p:pic>
        <p:nvPicPr>
          <p:cNvPr id="5" name="Imagem 4" descr="Desenho de um menino&#10;&#10;Descrição gerada automaticamente com confiança baixa">
            <a:extLst>
              <a:ext uri="{FF2B5EF4-FFF2-40B4-BE49-F238E27FC236}">
                <a16:creationId xmlns:a16="http://schemas.microsoft.com/office/drawing/2014/main" id="{B7AA7A75-1691-4CE7-87AA-E18FAAFB26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35" y="2961193"/>
            <a:ext cx="1386022" cy="1407129"/>
          </a:xfrm>
          <a:prstGeom prst="rect">
            <a:avLst/>
          </a:prstGeom>
        </p:spPr>
      </p:pic>
      <p:pic>
        <p:nvPicPr>
          <p:cNvPr id="7" name="Imagem 6" descr="Desenho de rosto de pessoa&#10;&#10;Descrição gerada automaticamente com confiança média">
            <a:extLst>
              <a:ext uri="{FF2B5EF4-FFF2-40B4-BE49-F238E27FC236}">
                <a16:creationId xmlns:a16="http://schemas.microsoft.com/office/drawing/2014/main" id="{AD1A56AB-DB45-4D89-B177-8480B53076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2534" r="3320" b="-2534"/>
          <a:stretch/>
        </p:blipFill>
        <p:spPr>
          <a:xfrm>
            <a:off x="6620471" y="2961194"/>
            <a:ext cx="1337802" cy="14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9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6C1FBC-17DC-4CC6-8468-DE4FBD9E4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9700" y="2142475"/>
            <a:ext cx="3142220" cy="2437019"/>
          </a:xfrm>
          <a:prstGeom prst="rect">
            <a:avLst/>
          </a:prstGeom>
        </p:spPr>
      </p:pic>
      <p:sp>
        <p:nvSpPr>
          <p:cNvPr id="59" name="Google Shape;59;p6"/>
          <p:cNvSpPr txBox="1"/>
          <p:nvPr/>
        </p:nvSpPr>
        <p:spPr>
          <a:xfrm>
            <a:off x="1393825" y="742821"/>
            <a:ext cx="6336704" cy="3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110979"/>
                </a:solidFill>
                <a:latin typeface="Open Sans"/>
                <a:ea typeface="Open Sans"/>
                <a:cs typeface="Open Sans"/>
                <a:sym typeface="Open Sans"/>
              </a:rPr>
              <a:t>O que vamos aprender?</a:t>
            </a:r>
            <a:endParaRPr sz="2400" b="1" i="0" u="none" strike="noStrike" cap="none" dirty="0">
              <a:solidFill>
                <a:srgbClr val="11097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6"/>
          <p:cNvSpPr/>
          <p:nvPr/>
        </p:nvSpPr>
        <p:spPr>
          <a:xfrm rot="21038973">
            <a:off x="597420" y="1359887"/>
            <a:ext cx="2185311" cy="10306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0979"/>
            </a:solidFill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Tecnologia e Inovação</a:t>
            </a:r>
            <a:endParaRPr sz="1600" b="1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2A873DF-F415-4ACA-83E2-9ACF9FD214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9611" y="1217428"/>
            <a:ext cx="3454846" cy="361600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C297AAD-7C68-4657-B4DE-B2BE25EC15CA}"/>
              </a:ext>
            </a:extLst>
          </p:cNvPr>
          <p:cNvSpPr txBox="1"/>
          <p:nvPr/>
        </p:nvSpPr>
        <p:spPr>
          <a:xfrm>
            <a:off x="659915" y="2767817"/>
            <a:ext cx="185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rgbClr val="110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tempo de duração da viagem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1A2F030-D93D-4B45-8D5F-B5B172D0E3C5}"/>
              </a:ext>
            </a:extLst>
          </p:cNvPr>
          <p:cNvSpPr txBox="1"/>
          <p:nvPr/>
        </p:nvSpPr>
        <p:spPr>
          <a:xfrm>
            <a:off x="6853090" y="1773143"/>
            <a:ext cx="11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rgbClr val="110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clima</a:t>
            </a:r>
          </a:p>
        </p:txBody>
      </p:sp>
      <p:pic>
        <p:nvPicPr>
          <p:cNvPr id="5" name="Gráfico 4" descr="Cena de pôr do sol estrutura de tópicos">
            <a:extLst>
              <a:ext uri="{FF2B5EF4-FFF2-40B4-BE49-F238E27FC236}">
                <a16:creationId xmlns:a16="http://schemas.microsoft.com/office/drawing/2014/main" id="{D4C45B98-D07D-463F-9CF2-6C4BC42DD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03893" y="1495696"/>
            <a:ext cx="914400" cy="914400"/>
          </a:xfrm>
          <a:prstGeom prst="rect">
            <a:avLst/>
          </a:prstGeom>
        </p:spPr>
      </p:pic>
      <p:pic>
        <p:nvPicPr>
          <p:cNvPr id="8" name="Gráfico 7" descr="Chuva estrutura de tópicos">
            <a:extLst>
              <a:ext uri="{FF2B5EF4-FFF2-40B4-BE49-F238E27FC236}">
                <a16:creationId xmlns:a16="http://schemas.microsoft.com/office/drawing/2014/main" id="{59143F61-18DB-4129-8891-8A5CD6271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7455" y="1574800"/>
            <a:ext cx="914400" cy="914400"/>
          </a:xfrm>
          <a:prstGeom prst="rect">
            <a:avLst/>
          </a:prstGeom>
        </p:spPr>
      </p:pic>
      <p:pic>
        <p:nvPicPr>
          <p:cNvPr id="10" name="Gráfico 9" descr="Calendário diário estrutura de tópicos">
            <a:extLst>
              <a:ext uri="{FF2B5EF4-FFF2-40B4-BE49-F238E27FC236}">
                <a16:creationId xmlns:a16="http://schemas.microsoft.com/office/drawing/2014/main" id="{347231E7-F2AA-4A1C-94C9-226B182F98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5159" y="3670998"/>
            <a:ext cx="914400" cy="914400"/>
          </a:xfrm>
          <a:prstGeom prst="rect">
            <a:avLst/>
          </a:prstGeom>
        </p:spPr>
      </p:pic>
      <p:grpSp>
        <p:nvGrpSpPr>
          <p:cNvPr id="18" name="Grupo 12">
            <a:extLst>
              <a:ext uri="{FF2B5EF4-FFF2-40B4-BE49-F238E27FC236}">
                <a16:creationId xmlns:a16="http://schemas.microsoft.com/office/drawing/2014/main" id="{95D43E28-1678-4139-8ACD-C28617546D22}"/>
              </a:ext>
            </a:extLst>
          </p:cNvPr>
          <p:cNvGrpSpPr/>
          <p:nvPr/>
        </p:nvGrpSpPr>
        <p:grpSpPr>
          <a:xfrm>
            <a:off x="1060396" y="-2772"/>
            <a:ext cx="7081389" cy="604218"/>
            <a:chOff x="1403648" y="-2773"/>
            <a:chExt cx="6336704" cy="741056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79A48F4-F676-4C50-88EA-2D71F5D69DD6}"/>
                </a:ext>
              </a:extLst>
            </p:cNvPr>
            <p:cNvSpPr/>
            <p:nvPr/>
          </p:nvSpPr>
          <p:spPr>
            <a:xfrm>
              <a:off x="1403648" y="0"/>
              <a:ext cx="6336704" cy="738283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45F7A2E7-F566-46D8-BB4B-C13F856534B1}"/>
                </a:ext>
              </a:extLst>
            </p:cNvPr>
            <p:cNvSpPr/>
            <p:nvPr/>
          </p:nvSpPr>
          <p:spPr>
            <a:xfrm>
              <a:off x="1403648" y="-2773"/>
              <a:ext cx="6336704" cy="86015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90A4A9E-F301-4468-BA53-22C995F2CE6E}"/>
              </a:ext>
            </a:extLst>
          </p:cNvPr>
          <p:cNvSpPr txBox="1"/>
          <p:nvPr/>
        </p:nvSpPr>
        <p:spPr>
          <a:xfrm>
            <a:off x="1021482" y="24326"/>
            <a:ext cx="708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 malas prontas – Organizar é preciso </a:t>
            </a:r>
            <a:endParaRPr lang="pt-BR" sz="28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8FF54AB-2A28-4028-BE4E-FEE9490C6C09}"/>
              </a:ext>
            </a:extLst>
          </p:cNvPr>
          <p:cNvSpPr txBox="1"/>
          <p:nvPr/>
        </p:nvSpPr>
        <p:spPr>
          <a:xfrm>
            <a:off x="4577167" y="4758703"/>
            <a:ext cx="2275923" cy="1846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pt-BR" sz="600" dirty="0">
                <a:latin typeface="Open Sans"/>
                <a:ea typeface="Open Sans"/>
                <a:cs typeface="Open Sans"/>
              </a:rPr>
              <a:t>Imagens: ícones do PowerPoint. / ©Getty Images</a:t>
            </a:r>
            <a:endParaRPr lang="pt-BR" sz="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00;p14">
            <a:extLst>
              <a:ext uri="{FF2B5EF4-FFF2-40B4-BE49-F238E27FC236}">
                <a16:creationId xmlns:a16="http://schemas.microsoft.com/office/drawing/2014/main" id="{7E095924-A40A-4227-B678-CE3FDECC3267}"/>
              </a:ext>
            </a:extLst>
          </p:cNvPr>
          <p:cNvSpPr txBox="1"/>
          <p:nvPr/>
        </p:nvSpPr>
        <p:spPr>
          <a:xfrm>
            <a:off x="510233" y="754037"/>
            <a:ext cx="73249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pt-BR" sz="1800" b="1" dirty="0">
                <a:solidFill>
                  <a:srgbClr val="2E58A6"/>
                </a:solidFill>
                <a:latin typeface="Open Sans"/>
                <a:ea typeface="Open Sans"/>
                <a:cs typeface="Open Sans"/>
                <a:sym typeface="Open Sans"/>
              </a:rPr>
              <a:t>Habilidade: </a:t>
            </a:r>
            <a:r>
              <a:rPr lang="pt-B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Compreender fundamentos do armazenamento e da compressão de imagens (pensamento computacional).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Google Shape;59;p6">
            <a:extLst>
              <a:ext uri="{FF2B5EF4-FFF2-40B4-BE49-F238E27FC236}">
                <a16:creationId xmlns:a16="http://schemas.microsoft.com/office/drawing/2014/main" id="{ED207FB7-A986-42CB-93C5-A03CA4BC797A}"/>
              </a:ext>
            </a:extLst>
          </p:cNvPr>
          <p:cNvSpPr txBox="1"/>
          <p:nvPr/>
        </p:nvSpPr>
        <p:spPr>
          <a:xfrm>
            <a:off x="510232" y="1421141"/>
            <a:ext cx="723011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pt-BR" sz="1800" b="1" dirty="0">
                <a:solidFill>
                  <a:srgbClr val="2E58A6"/>
                </a:solidFill>
                <a:latin typeface="Open Sans"/>
                <a:ea typeface="Open Sans"/>
                <a:cs typeface="Open Sans"/>
                <a:sym typeface="Open Sans"/>
              </a:rPr>
              <a:t>Objetivo: </a:t>
            </a:r>
            <a:r>
              <a:rPr lang="pt-BR" sz="1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Compreender o conceito de organização por meio de abstração, usando meios desplugados.</a:t>
            </a:r>
            <a:endParaRPr sz="2000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95;p8">
            <a:extLst>
              <a:ext uri="{FF2B5EF4-FFF2-40B4-BE49-F238E27FC236}">
                <a16:creationId xmlns:a16="http://schemas.microsoft.com/office/drawing/2014/main" id="{57F8888A-2A30-4997-ABE8-6A5F15986B11}"/>
              </a:ext>
            </a:extLst>
          </p:cNvPr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 b="267"/>
          <a:stretch/>
        </p:blipFill>
        <p:spPr>
          <a:xfrm>
            <a:off x="394747" y="2362820"/>
            <a:ext cx="1052557" cy="22034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0E604BA-1424-4BE6-A469-971B3CCB1785}"/>
              </a:ext>
            </a:extLst>
          </p:cNvPr>
          <p:cNvSpPr txBox="1"/>
          <p:nvPr/>
        </p:nvSpPr>
        <p:spPr>
          <a:xfrm>
            <a:off x="5943686" y="4775196"/>
            <a:ext cx="976492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600" dirty="0">
                <a:latin typeface="Open Sans"/>
                <a:ea typeface="Open Sans"/>
                <a:cs typeface="Open Sans"/>
              </a:rPr>
              <a:t>Ilustrações: Daniel Carvalho Nhani</a:t>
            </a:r>
            <a:endParaRPr lang="pt-BR" sz="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21" name="Grupo 12">
            <a:extLst>
              <a:ext uri="{FF2B5EF4-FFF2-40B4-BE49-F238E27FC236}">
                <a16:creationId xmlns:a16="http://schemas.microsoft.com/office/drawing/2014/main" id="{871834E8-1034-4872-A504-70464C2168F9}"/>
              </a:ext>
            </a:extLst>
          </p:cNvPr>
          <p:cNvGrpSpPr/>
          <p:nvPr/>
        </p:nvGrpSpPr>
        <p:grpSpPr>
          <a:xfrm>
            <a:off x="1060396" y="-2772"/>
            <a:ext cx="7081389" cy="604218"/>
            <a:chOff x="1403648" y="-2773"/>
            <a:chExt cx="6336704" cy="741056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4B098D4-EE49-47C3-9F20-A44E1436CA53}"/>
                </a:ext>
              </a:extLst>
            </p:cNvPr>
            <p:cNvSpPr/>
            <p:nvPr/>
          </p:nvSpPr>
          <p:spPr>
            <a:xfrm>
              <a:off x="1403648" y="0"/>
              <a:ext cx="6336704" cy="738283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3050C51-A6B2-4323-B8CB-565BFD87FFFC}"/>
                </a:ext>
              </a:extLst>
            </p:cNvPr>
            <p:cNvSpPr/>
            <p:nvPr/>
          </p:nvSpPr>
          <p:spPr>
            <a:xfrm>
              <a:off x="1403648" y="-2773"/>
              <a:ext cx="6336704" cy="86015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19B9178-E0B5-4AD4-B1FC-B8D190B2EAE8}"/>
              </a:ext>
            </a:extLst>
          </p:cNvPr>
          <p:cNvSpPr txBox="1"/>
          <p:nvPr/>
        </p:nvSpPr>
        <p:spPr>
          <a:xfrm>
            <a:off x="1021482" y="24326"/>
            <a:ext cx="708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 malas prontas – Organizar é preciso </a:t>
            </a:r>
            <a:endParaRPr lang="pt-BR" sz="28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5041BD6F-ABD1-4748-9390-1FD7A643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00" y="2803361"/>
            <a:ext cx="1052557" cy="21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CB2F820D-B67D-4D39-AF95-F07AE0CF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53" y="2144629"/>
            <a:ext cx="1088505" cy="22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67414781-1B24-4C77-8EA1-E45760F46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54" y="2571750"/>
            <a:ext cx="1078782" cy="22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2325CE75-0B90-44EC-9B8A-E0457D69C9E2}"/>
              </a:ext>
            </a:extLst>
          </p:cNvPr>
          <p:cNvSpPr txBox="1"/>
          <p:nvPr/>
        </p:nvSpPr>
        <p:spPr>
          <a:xfrm>
            <a:off x="578679" y="4598388"/>
            <a:ext cx="82497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RITA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D6C6877-AEF5-4420-9C1E-42494AAC029B}"/>
              </a:ext>
            </a:extLst>
          </p:cNvPr>
          <p:cNvSpPr txBox="1"/>
          <p:nvPr/>
        </p:nvSpPr>
        <p:spPr>
          <a:xfrm>
            <a:off x="1870526" y="2402473"/>
            <a:ext cx="108850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GUION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897922F-D495-4B44-9E98-B2F29B3E2898}"/>
              </a:ext>
            </a:extLst>
          </p:cNvPr>
          <p:cNvSpPr txBox="1"/>
          <p:nvPr/>
        </p:nvSpPr>
        <p:spPr>
          <a:xfrm>
            <a:off x="3382989" y="4446701"/>
            <a:ext cx="114581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JOAQUIM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CCB5C55-56B2-4309-B5F3-154E5B2ECE3D}"/>
              </a:ext>
            </a:extLst>
          </p:cNvPr>
          <p:cNvSpPr txBox="1"/>
          <p:nvPr/>
        </p:nvSpPr>
        <p:spPr>
          <a:xfrm>
            <a:off x="4873272" y="2147695"/>
            <a:ext cx="1290763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DANDARA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25513561-7A86-42E1-9B93-323F1944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435" y="2690565"/>
            <a:ext cx="3535503" cy="2428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69C060B-99C2-4193-A560-3D8F427BC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07656"/>
              </p:ext>
            </p:extLst>
          </p:nvPr>
        </p:nvGraphicFramePr>
        <p:xfrm>
          <a:off x="1501758" y="3254148"/>
          <a:ext cx="864052" cy="1845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52">
                  <a:extLst>
                    <a:ext uri="{9D8B030D-6E8A-4147-A177-3AD203B41FA5}">
                      <a16:colId xmlns:a16="http://schemas.microsoft.com/office/drawing/2014/main" val="574036768"/>
                    </a:ext>
                  </a:extLst>
                </a:gridCol>
              </a:tblGrid>
              <a:tr h="517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PERFUME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254112"/>
                  </a:ext>
                </a:extLst>
              </a:tr>
              <a:tr h="3056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CREME DENTAL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618144"/>
                  </a:ext>
                </a:extLst>
              </a:tr>
              <a:tr h="489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ESCOVA DE DENTE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248634"/>
                  </a:ext>
                </a:extLst>
              </a:tr>
              <a:tr h="409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SABONETE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50" b="1" dirty="0">
                          <a:solidFill>
                            <a:schemeClr val="bg1"/>
                          </a:solidFill>
                        </a:rPr>
                        <a:t>E PENTE</a:t>
                      </a:r>
                      <a:endParaRPr lang="pt-BR" sz="105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9376602"/>
                  </a:ext>
                </a:extLst>
              </a:tr>
            </a:tbl>
          </a:graphicData>
        </a:graphic>
      </p:graphicFrame>
      <p:sp>
        <p:nvSpPr>
          <p:cNvPr id="15" name="Google Shape;200;p14">
            <a:extLst>
              <a:ext uri="{FF2B5EF4-FFF2-40B4-BE49-F238E27FC236}">
                <a16:creationId xmlns:a16="http://schemas.microsoft.com/office/drawing/2014/main" id="{7E095924-A40A-4227-B678-CE3FDECC3267}"/>
              </a:ext>
            </a:extLst>
          </p:cNvPr>
          <p:cNvSpPr txBox="1"/>
          <p:nvPr/>
        </p:nvSpPr>
        <p:spPr>
          <a:xfrm>
            <a:off x="1475365" y="547244"/>
            <a:ext cx="63306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pt-BR" sz="2400" b="1" dirty="0">
                <a:solidFill>
                  <a:srgbClr val="110979"/>
                </a:solidFill>
                <a:latin typeface="Open Sans"/>
                <a:ea typeface="Open Sans"/>
                <a:cs typeface="Open Sans"/>
                <a:sym typeface="Open Sans"/>
              </a:rPr>
              <a:t>Atividades</a:t>
            </a:r>
            <a:endParaRPr sz="2400" dirty="0">
              <a:solidFill>
                <a:srgbClr val="110979"/>
              </a:solidFill>
            </a:endParaRP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35EDE69E-E83C-42C7-A7CA-ABE4DB95A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19201"/>
              </p:ext>
            </p:extLst>
          </p:nvPr>
        </p:nvGraphicFramePr>
        <p:xfrm>
          <a:off x="1342306" y="977359"/>
          <a:ext cx="526468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171">
                  <a:extLst>
                    <a:ext uri="{9D8B030D-6E8A-4147-A177-3AD203B41FA5}">
                      <a16:colId xmlns:a16="http://schemas.microsoft.com/office/drawing/2014/main" val="1230319977"/>
                    </a:ext>
                  </a:extLst>
                </a:gridCol>
                <a:gridCol w="1316171">
                  <a:extLst>
                    <a:ext uri="{9D8B030D-6E8A-4147-A177-3AD203B41FA5}">
                      <a16:colId xmlns:a16="http://schemas.microsoft.com/office/drawing/2014/main" val="1235349657"/>
                    </a:ext>
                  </a:extLst>
                </a:gridCol>
                <a:gridCol w="1316171">
                  <a:extLst>
                    <a:ext uri="{9D8B030D-6E8A-4147-A177-3AD203B41FA5}">
                      <a16:colId xmlns:a16="http://schemas.microsoft.com/office/drawing/2014/main" val="3719618350"/>
                    </a:ext>
                  </a:extLst>
                </a:gridCol>
                <a:gridCol w="1316171">
                  <a:extLst>
                    <a:ext uri="{9D8B030D-6E8A-4147-A177-3AD203B41FA5}">
                      <a16:colId xmlns:a16="http://schemas.microsoft.com/office/drawing/2014/main" val="2174501189"/>
                    </a:ext>
                  </a:extLst>
                </a:gridCol>
              </a:tblGrid>
              <a:tr h="318044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ITENS PARA A MALA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490472"/>
                  </a:ext>
                </a:extLst>
              </a:tr>
              <a:tr h="31804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CAMISETA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CALÇA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SANDÁLIAS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TÊNIS 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696703"/>
                  </a:ext>
                </a:extLst>
              </a:tr>
              <a:tr h="31804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PERFUME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BERMUDA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CHINELOS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SABONETE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769889"/>
                  </a:ext>
                </a:extLst>
              </a:tr>
              <a:tr h="5493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CAMISA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CREME DENTAL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ESCOVA DE DENTE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PENTE</a:t>
                      </a: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834500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DE16806-5484-484C-97F9-8EE83AFA5B34}"/>
              </a:ext>
            </a:extLst>
          </p:cNvPr>
          <p:cNvSpPr txBox="1"/>
          <p:nvPr/>
        </p:nvSpPr>
        <p:spPr>
          <a:xfrm>
            <a:off x="3722971" y="4970364"/>
            <a:ext cx="5768038" cy="1846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600" dirty="0">
                <a:latin typeface="Open Sans"/>
                <a:ea typeface="Open Sans"/>
                <a:cs typeface="Open Sans"/>
              </a:rPr>
              <a:t>Currículo em Ação, 2022. Caderno do Professor, Tecnologia e Inovação. 3º ano EF, vol. 1, p. 62</a:t>
            </a:r>
            <a:endParaRPr lang="pt-BR" sz="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9" name="Retângulo 1">
            <a:extLst>
              <a:ext uri="{FF2B5EF4-FFF2-40B4-BE49-F238E27FC236}">
                <a16:creationId xmlns:a16="http://schemas.microsoft.com/office/drawing/2014/main" id="{602A9FD2-BAAE-40B3-86FC-56BD0DFD58F3}"/>
              </a:ext>
            </a:extLst>
          </p:cNvPr>
          <p:cNvSpPr/>
          <p:nvPr/>
        </p:nvSpPr>
        <p:spPr>
          <a:xfrm>
            <a:off x="1342306" y="1339246"/>
            <a:ext cx="1313237" cy="295853"/>
          </a:xfrm>
          <a:prstGeom prst="rect">
            <a:avLst/>
          </a:prstGeom>
          <a:solidFill>
            <a:srgbClr val="2E58A6"/>
          </a:solidFill>
          <a:ln>
            <a:solidFill>
              <a:srgbClr val="110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CAMISETA</a:t>
            </a:r>
          </a:p>
        </p:txBody>
      </p:sp>
      <p:sp>
        <p:nvSpPr>
          <p:cNvPr id="40" name="Retângulo 12">
            <a:extLst>
              <a:ext uri="{FF2B5EF4-FFF2-40B4-BE49-F238E27FC236}">
                <a16:creationId xmlns:a16="http://schemas.microsoft.com/office/drawing/2014/main" id="{666A2DDC-7E45-4997-89AA-E946DD9ABE68}"/>
              </a:ext>
            </a:extLst>
          </p:cNvPr>
          <p:cNvSpPr/>
          <p:nvPr/>
        </p:nvSpPr>
        <p:spPr>
          <a:xfrm>
            <a:off x="1342305" y="2005538"/>
            <a:ext cx="1313237" cy="538288"/>
          </a:xfrm>
          <a:prstGeom prst="rect">
            <a:avLst/>
          </a:prstGeom>
          <a:solidFill>
            <a:srgbClr val="2E58A6"/>
          </a:solidFill>
          <a:ln>
            <a:solidFill>
              <a:srgbClr val="110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CAMISA</a:t>
            </a:r>
          </a:p>
        </p:txBody>
      </p:sp>
      <p:sp>
        <p:nvSpPr>
          <p:cNvPr id="41" name="Retângulo 15">
            <a:extLst>
              <a:ext uri="{FF2B5EF4-FFF2-40B4-BE49-F238E27FC236}">
                <a16:creationId xmlns:a16="http://schemas.microsoft.com/office/drawing/2014/main" id="{98E35228-5FF3-4582-B694-C3F734727015}"/>
              </a:ext>
            </a:extLst>
          </p:cNvPr>
          <p:cNvSpPr/>
          <p:nvPr/>
        </p:nvSpPr>
        <p:spPr>
          <a:xfrm>
            <a:off x="2689240" y="1341418"/>
            <a:ext cx="1257582" cy="301845"/>
          </a:xfrm>
          <a:prstGeom prst="rect">
            <a:avLst/>
          </a:prstGeom>
          <a:solidFill>
            <a:srgbClr val="2E58A6"/>
          </a:solidFill>
          <a:ln>
            <a:solidFill>
              <a:srgbClr val="110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CALÇA</a:t>
            </a:r>
          </a:p>
        </p:txBody>
      </p:sp>
      <p:sp>
        <p:nvSpPr>
          <p:cNvPr id="42" name="Retângulo 16">
            <a:extLst>
              <a:ext uri="{FF2B5EF4-FFF2-40B4-BE49-F238E27FC236}">
                <a16:creationId xmlns:a16="http://schemas.microsoft.com/office/drawing/2014/main" id="{63AB5062-142F-4846-B2E6-8C0A355567AF}"/>
              </a:ext>
            </a:extLst>
          </p:cNvPr>
          <p:cNvSpPr/>
          <p:nvPr/>
        </p:nvSpPr>
        <p:spPr>
          <a:xfrm>
            <a:off x="2689239" y="1673187"/>
            <a:ext cx="1257582" cy="284984"/>
          </a:xfrm>
          <a:prstGeom prst="rect">
            <a:avLst/>
          </a:prstGeom>
          <a:solidFill>
            <a:srgbClr val="2E58A6"/>
          </a:solidFill>
          <a:ln>
            <a:solidFill>
              <a:srgbClr val="110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BERMUDA</a:t>
            </a:r>
          </a:p>
        </p:txBody>
      </p:sp>
      <p:sp>
        <p:nvSpPr>
          <p:cNvPr id="43" name="Retângulo 17">
            <a:extLst>
              <a:ext uri="{FF2B5EF4-FFF2-40B4-BE49-F238E27FC236}">
                <a16:creationId xmlns:a16="http://schemas.microsoft.com/office/drawing/2014/main" id="{CE644673-D1E7-4356-898A-4A9BFD6536E0}"/>
              </a:ext>
            </a:extLst>
          </p:cNvPr>
          <p:cNvSpPr/>
          <p:nvPr/>
        </p:nvSpPr>
        <p:spPr>
          <a:xfrm>
            <a:off x="1342305" y="1669188"/>
            <a:ext cx="1313237" cy="295853"/>
          </a:xfrm>
          <a:prstGeom prst="rect">
            <a:avLst/>
          </a:prstGeom>
          <a:solidFill>
            <a:srgbClr val="EB8C2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PERFUME</a:t>
            </a:r>
          </a:p>
        </p:txBody>
      </p:sp>
      <p:sp>
        <p:nvSpPr>
          <p:cNvPr id="44" name="Retângulo 18">
            <a:extLst>
              <a:ext uri="{FF2B5EF4-FFF2-40B4-BE49-F238E27FC236}">
                <a16:creationId xmlns:a16="http://schemas.microsoft.com/office/drawing/2014/main" id="{FDC8DCBF-5C4A-4E55-99F0-E273CBDC673D}"/>
              </a:ext>
            </a:extLst>
          </p:cNvPr>
          <p:cNvSpPr/>
          <p:nvPr/>
        </p:nvSpPr>
        <p:spPr>
          <a:xfrm>
            <a:off x="2689239" y="2005538"/>
            <a:ext cx="1257583" cy="538288"/>
          </a:xfrm>
          <a:prstGeom prst="rect">
            <a:avLst/>
          </a:prstGeom>
          <a:solidFill>
            <a:srgbClr val="EB8C2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CREME DENTAL</a:t>
            </a:r>
          </a:p>
        </p:txBody>
      </p:sp>
      <p:sp>
        <p:nvSpPr>
          <p:cNvPr id="45" name="Retângulo 19">
            <a:extLst>
              <a:ext uri="{FF2B5EF4-FFF2-40B4-BE49-F238E27FC236}">
                <a16:creationId xmlns:a16="http://schemas.microsoft.com/office/drawing/2014/main" id="{8AD28D80-5B61-4236-B5E7-C50CDD2D7999}"/>
              </a:ext>
            </a:extLst>
          </p:cNvPr>
          <p:cNvSpPr/>
          <p:nvPr/>
        </p:nvSpPr>
        <p:spPr>
          <a:xfrm>
            <a:off x="3976007" y="2019177"/>
            <a:ext cx="1346509" cy="519348"/>
          </a:xfrm>
          <a:prstGeom prst="rect">
            <a:avLst/>
          </a:prstGeom>
          <a:solidFill>
            <a:srgbClr val="EB8C2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ESCOVA DE DENTE</a:t>
            </a:r>
          </a:p>
        </p:txBody>
      </p:sp>
      <p:sp>
        <p:nvSpPr>
          <p:cNvPr id="46" name="Retângulo 20">
            <a:extLst>
              <a:ext uri="{FF2B5EF4-FFF2-40B4-BE49-F238E27FC236}">
                <a16:creationId xmlns:a16="http://schemas.microsoft.com/office/drawing/2014/main" id="{2E79961C-95B5-4896-ADE4-DC7C0BADAD05}"/>
              </a:ext>
            </a:extLst>
          </p:cNvPr>
          <p:cNvSpPr/>
          <p:nvPr/>
        </p:nvSpPr>
        <p:spPr>
          <a:xfrm>
            <a:off x="5334574" y="1673187"/>
            <a:ext cx="1252449" cy="284985"/>
          </a:xfrm>
          <a:prstGeom prst="rect">
            <a:avLst/>
          </a:prstGeom>
          <a:solidFill>
            <a:srgbClr val="EB8C2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SABONETE</a:t>
            </a:r>
          </a:p>
        </p:txBody>
      </p:sp>
      <p:sp>
        <p:nvSpPr>
          <p:cNvPr id="47" name="Retângulo 21">
            <a:extLst>
              <a:ext uri="{FF2B5EF4-FFF2-40B4-BE49-F238E27FC236}">
                <a16:creationId xmlns:a16="http://schemas.microsoft.com/office/drawing/2014/main" id="{0CB1CA47-8666-4F25-97CD-6A2D8DB34F9A}"/>
              </a:ext>
            </a:extLst>
          </p:cNvPr>
          <p:cNvSpPr/>
          <p:nvPr/>
        </p:nvSpPr>
        <p:spPr>
          <a:xfrm>
            <a:off x="5293752" y="2005538"/>
            <a:ext cx="1313237" cy="538288"/>
          </a:xfrm>
          <a:prstGeom prst="rect">
            <a:avLst/>
          </a:prstGeom>
          <a:solidFill>
            <a:srgbClr val="EB8C2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PENTE</a:t>
            </a:r>
          </a:p>
        </p:txBody>
      </p:sp>
      <p:sp>
        <p:nvSpPr>
          <p:cNvPr id="48" name="Retângulo 22">
            <a:extLst>
              <a:ext uri="{FF2B5EF4-FFF2-40B4-BE49-F238E27FC236}">
                <a16:creationId xmlns:a16="http://schemas.microsoft.com/office/drawing/2014/main" id="{F4938977-1775-42D6-B959-F332B490A4E6}"/>
              </a:ext>
            </a:extLst>
          </p:cNvPr>
          <p:cNvSpPr/>
          <p:nvPr/>
        </p:nvSpPr>
        <p:spPr>
          <a:xfrm>
            <a:off x="3982680" y="1347411"/>
            <a:ext cx="1313237" cy="295853"/>
          </a:xfrm>
          <a:prstGeom prst="rect">
            <a:avLst/>
          </a:prstGeom>
          <a:solidFill>
            <a:srgbClr val="0F6C37"/>
          </a:solidFill>
          <a:ln>
            <a:solidFill>
              <a:srgbClr val="3C52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SANDÁLIAS</a:t>
            </a:r>
          </a:p>
        </p:txBody>
      </p:sp>
      <p:sp>
        <p:nvSpPr>
          <p:cNvPr id="49" name="Retângulo 23">
            <a:extLst>
              <a:ext uri="{FF2B5EF4-FFF2-40B4-BE49-F238E27FC236}">
                <a16:creationId xmlns:a16="http://schemas.microsoft.com/office/drawing/2014/main" id="{E4F101BE-0638-4FFE-AC86-3B92CE36CC58}"/>
              </a:ext>
            </a:extLst>
          </p:cNvPr>
          <p:cNvSpPr/>
          <p:nvPr/>
        </p:nvSpPr>
        <p:spPr>
          <a:xfrm>
            <a:off x="3992439" y="1673186"/>
            <a:ext cx="1302115" cy="290740"/>
          </a:xfrm>
          <a:prstGeom prst="rect">
            <a:avLst/>
          </a:prstGeom>
          <a:solidFill>
            <a:srgbClr val="0F6C37"/>
          </a:solidFill>
          <a:ln>
            <a:solidFill>
              <a:srgbClr val="3C52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CHINELOS</a:t>
            </a:r>
          </a:p>
        </p:txBody>
      </p:sp>
      <p:sp>
        <p:nvSpPr>
          <p:cNvPr id="50" name="Retângulo 24">
            <a:extLst>
              <a:ext uri="{FF2B5EF4-FFF2-40B4-BE49-F238E27FC236}">
                <a16:creationId xmlns:a16="http://schemas.microsoft.com/office/drawing/2014/main" id="{697084E2-7018-4909-8E38-DD20670EBE1C}"/>
              </a:ext>
            </a:extLst>
          </p:cNvPr>
          <p:cNvSpPr/>
          <p:nvPr/>
        </p:nvSpPr>
        <p:spPr>
          <a:xfrm>
            <a:off x="5334574" y="1347411"/>
            <a:ext cx="1252450" cy="287688"/>
          </a:xfrm>
          <a:prstGeom prst="rect">
            <a:avLst/>
          </a:prstGeom>
          <a:solidFill>
            <a:srgbClr val="0F6C37"/>
          </a:solidFill>
          <a:ln>
            <a:solidFill>
              <a:srgbClr val="3C523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TÊNIS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BE9F98D-43A3-422B-B6BE-DC8596A41633}"/>
              </a:ext>
            </a:extLst>
          </p:cNvPr>
          <p:cNvSpPr txBox="1"/>
          <p:nvPr/>
        </p:nvSpPr>
        <p:spPr>
          <a:xfrm rot="16200000" flipV="1">
            <a:off x="172481" y="4605506"/>
            <a:ext cx="813241" cy="1846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pt-BR" sz="600" dirty="0">
                <a:latin typeface="Open Sans"/>
                <a:ea typeface="Open Sans"/>
                <a:cs typeface="Open Sans"/>
              </a:rPr>
              <a:t>©</a:t>
            </a:r>
            <a:r>
              <a:rPr lang="pt-BR" sz="600" dirty="0" err="1">
                <a:latin typeface="Open Sans"/>
                <a:ea typeface="Open Sans"/>
                <a:cs typeface="Open Sans"/>
              </a:rPr>
              <a:t>Getty</a:t>
            </a:r>
            <a:r>
              <a:rPr lang="pt-BR" sz="600" dirty="0">
                <a:latin typeface="Open Sans"/>
                <a:ea typeface="Open Sans"/>
                <a:cs typeface="Open Sans"/>
              </a:rPr>
              <a:t> </a:t>
            </a:r>
            <a:r>
              <a:rPr lang="pt-BR" sz="600" dirty="0" err="1">
                <a:latin typeface="Open Sans"/>
                <a:ea typeface="Open Sans"/>
                <a:cs typeface="Open Sans"/>
              </a:rPr>
              <a:t>Images</a:t>
            </a:r>
            <a:endParaRPr lang="pt-BR" sz="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30" name="Grupo 12">
            <a:extLst>
              <a:ext uri="{FF2B5EF4-FFF2-40B4-BE49-F238E27FC236}">
                <a16:creationId xmlns:a16="http://schemas.microsoft.com/office/drawing/2014/main" id="{532C7C37-F470-4F4E-9D7F-15A6B626F4E4}"/>
              </a:ext>
            </a:extLst>
          </p:cNvPr>
          <p:cNvGrpSpPr/>
          <p:nvPr/>
        </p:nvGrpSpPr>
        <p:grpSpPr>
          <a:xfrm>
            <a:off x="1060396" y="-2772"/>
            <a:ext cx="7081389" cy="604218"/>
            <a:chOff x="1403648" y="-2773"/>
            <a:chExt cx="6336704" cy="741056"/>
          </a:xfrm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A4997BED-681E-4FEC-8F7B-84C40110C937}"/>
                </a:ext>
              </a:extLst>
            </p:cNvPr>
            <p:cNvSpPr/>
            <p:nvPr/>
          </p:nvSpPr>
          <p:spPr>
            <a:xfrm>
              <a:off x="1403648" y="0"/>
              <a:ext cx="6336704" cy="738283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0E31D505-C8B5-4E9A-B8EF-1449D85EB090}"/>
                </a:ext>
              </a:extLst>
            </p:cNvPr>
            <p:cNvSpPr/>
            <p:nvPr/>
          </p:nvSpPr>
          <p:spPr>
            <a:xfrm>
              <a:off x="1403648" y="-2773"/>
              <a:ext cx="6336704" cy="86015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4E958CA5-7102-4819-96AB-5C76E82E85D0}"/>
              </a:ext>
            </a:extLst>
          </p:cNvPr>
          <p:cNvSpPr txBox="1"/>
          <p:nvPr/>
        </p:nvSpPr>
        <p:spPr>
          <a:xfrm>
            <a:off x="1021482" y="24326"/>
            <a:ext cx="708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 malas prontas – Organizar é preciso </a:t>
            </a:r>
            <a:endParaRPr lang="pt-BR" sz="2800" dirty="0"/>
          </a:p>
        </p:txBody>
      </p:sp>
      <p:graphicFrame>
        <p:nvGraphicFramePr>
          <p:cNvPr id="53" name="Tabela 6">
            <a:extLst>
              <a:ext uri="{FF2B5EF4-FFF2-40B4-BE49-F238E27FC236}">
                <a16:creationId xmlns:a16="http://schemas.microsoft.com/office/drawing/2014/main" id="{0C57F364-376E-4706-A798-F5FAF08AC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55298"/>
              </p:ext>
            </p:extLst>
          </p:nvPr>
        </p:nvGraphicFramePr>
        <p:xfrm>
          <a:off x="671436" y="2986914"/>
          <a:ext cx="3392360" cy="370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48090">
                  <a:extLst>
                    <a:ext uri="{9D8B030D-6E8A-4147-A177-3AD203B41FA5}">
                      <a16:colId xmlns:a16="http://schemas.microsoft.com/office/drawing/2014/main" val="4006026473"/>
                    </a:ext>
                  </a:extLst>
                </a:gridCol>
                <a:gridCol w="848090">
                  <a:extLst>
                    <a:ext uri="{9D8B030D-6E8A-4147-A177-3AD203B41FA5}">
                      <a16:colId xmlns:a16="http://schemas.microsoft.com/office/drawing/2014/main" val="563297236"/>
                    </a:ext>
                  </a:extLst>
                </a:gridCol>
                <a:gridCol w="848090">
                  <a:extLst>
                    <a:ext uri="{9D8B030D-6E8A-4147-A177-3AD203B41FA5}">
                      <a16:colId xmlns:a16="http://schemas.microsoft.com/office/drawing/2014/main" val="160295497"/>
                    </a:ext>
                  </a:extLst>
                </a:gridCol>
                <a:gridCol w="848090">
                  <a:extLst>
                    <a:ext uri="{9D8B030D-6E8A-4147-A177-3AD203B41FA5}">
                      <a16:colId xmlns:a16="http://schemas.microsoft.com/office/drawing/2014/main" val="727870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639940"/>
                  </a:ext>
                </a:extLst>
              </a:tr>
            </a:tbl>
          </a:graphicData>
        </a:graphic>
      </p:graphicFrame>
      <p:graphicFrame>
        <p:nvGraphicFramePr>
          <p:cNvPr id="54" name="Tabela 53">
            <a:extLst>
              <a:ext uri="{FF2B5EF4-FFF2-40B4-BE49-F238E27FC236}">
                <a16:creationId xmlns:a16="http://schemas.microsoft.com/office/drawing/2014/main" id="{D707DCE5-37B1-43A3-AD1A-F0601355F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743792"/>
              </p:ext>
            </p:extLst>
          </p:nvPr>
        </p:nvGraphicFramePr>
        <p:xfrm>
          <a:off x="650673" y="2986914"/>
          <a:ext cx="3535502" cy="351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676">
                  <a:extLst>
                    <a:ext uri="{9D8B030D-6E8A-4147-A177-3AD203B41FA5}">
                      <a16:colId xmlns:a16="http://schemas.microsoft.com/office/drawing/2014/main" val="3798414918"/>
                    </a:ext>
                  </a:extLst>
                </a:gridCol>
                <a:gridCol w="862896">
                  <a:extLst>
                    <a:ext uri="{9D8B030D-6E8A-4147-A177-3AD203B41FA5}">
                      <a16:colId xmlns:a16="http://schemas.microsoft.com/office/drawing/2014/main" val="576470219"/>
                    </a:ext>
                  </a:extLst>
                </a:gridCol>
                <a:gridCol w="1003905">
                  <a:extLst>
                    <a:ext uri="{9D8B030D-6E8A-4147-A177-3AD203B41FA5}">
                      <a16:colId xmlns:a16="http://schemas.microsoft.com/office/drawing/2014/main" val="703057504"/>
                    </a:ext>
                  </a:extLst>
                </a:gridCol>
                <a:gridCol w="769025">
                  <a:extLst>
                    <a:ext uri="{9D8B030D-6E8A-4147-A177-3AD203B41FA5}">
                      <a16:colId xmlns:a16="http://schemas.microsoft.com/office/drawing/2014/main" val="3571904808"/>
                    </a:ext>
                  </a:extLst>
                </a:gridCol>
              </a:tblGrid>
              <a:tr h="351296"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ROUPAS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HIGIENE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CALÇADOS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LAZER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802408"/>
                  </a:ext>
                </a:extLst>
              </a:tr>
            </a:tbl>
          </a:graphicData>
        </a:graphic>
      </p:graphicFrame>
      <p:graphicFrame>
        <p:nvGraphicFramePr>
          <p:cNvPr id="55" name="Tabela 8">
            <a:extLst>
              <a:ext uri="{FF2B5EF4-FFF2-40B4-BE49-F238E27FC236}">
                <a16:creationId xmlns:a16="http://schemas.microsoft.com/office/drawing/2014/main" id="{247AFB84-FB70-4A75-A97D-F69B3C787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02354"/>
              </p:ext>
            </p:extLst>
          </p:nvPr>
        </p:nvGraphicFramePr>
        <p:xfrm>
          <a:off x="650675" y="3357754"/>
          <a:ext cx="864052" cy="1673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52">
                  <a:extLst>
                    <a:ext uri="{9D8B030D-6E8A-4147-A177-3AD203B41FA5}">
                      <a16:colId xmlns:a16="http://schemas.microsoft.com/office/drawing/2014/main" val="4221675398"/>
                    </a:ext>
                  </a:extLst>
                </a:gridCol>
              </a:tblGrid>
              <a:tr h="424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CAMISETA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1563866"/>
                  </a:ext>
                </a:extLst>
              </a:tr>
              <a:tr h="419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CAMISA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510346"/>
                  </a:ext>
                </a:extLst>
              </a:tr>
              <a:tr h="468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CALÇA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3087827"/>
                  </a:ext>
                </a:extLst>
              </a:tr>
              <a:tr h="361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BERMUDA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988471"/>
                  </a:ext>
                </a:extLst>
              </a:tr>
            </a:tbl>
          </a:graphicData>
        </a:graphic>
      </p:graphicFrame>
      <p:graphicFrame>
        <p:nvGraphicFramePr>
          <p:cNvPr id="56" name="Tabela 8">
            <a:extLst>
              <a:ext uri="{FF2B5EF4-FFF2-40B4-BE49-F238E27FC236}">
                <a16:creationId xmlns:a16="http://schemas.microsoft.com/office/drawing/2014/main" id="{E6CFB17E-4345-4EE1-B8B1-C58CE23CC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5638"/>
              </p:ext>
            </p:extLst>
          </p:nvPr>
        </p:nvGraphicFramePr>
        <p:xfrm>
          <a:off x="2365810" y="3359758"/>
          <a:ext cx="1055026" cy="1327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5026">
                  <a:extLst>
                    <a:ext uri="{9D8B030D-6E8A-4147-A177-3AD203B41FA5}">
                      <a16:colId xmlns:a16="http://schemas.microsoft.com/office/drawing/2014/main" val="4221675398"/>
                    </a:ext>
                  </a:extLst>
                </a:gridCol>
              </a:tblGrid>
              <a:tr h="4123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SANDÁLIAS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1563866"/>
                  </a:ext>
                </a:extLst>
              </a:tr>
              <a:tr h="432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CHINELOS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510346"/>
                  </a:ext>
                </a:extLst>
              </a:tr>
              <a:tr h="4818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</a:rPr>
                        <a:t>TÊNIS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3087827"/>
                  </a:ext>
                </a:extLst>
              </a:tr>
            </a:tbl>
          </a:graphicData>
        </a:graphic>
      </p:graphicFrame>
      <p:graphicFrame>
        <p:nvGraphicFramePr>
          <p:cNvPr id="58" name="Tabela 8">
            <a:extLst>
              <a:ext uri="{FF2B5EF4-FFF2-40B4-BE49-F238E27FC236}">
                <a16:creationId xmlns:a16="http://schemas.microsoft.com/office/drawing/2014/main" id="{17B0EB40-213A-4018-BD18-6ECD6F0A4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629090"/>
              </p:ext>
            </p:extLst>
          </p:nvPr>
        </p:nvGraphicFramePr>
        <p:xfrm>
          <a:off x="3420836" y="3338211"/>
          <a:ext cx="744946" cy="1766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4946">
                  <a:extLst>
                    <a:ext uri="{9D8B030D-6E8A-4147-A177-3AD203B41FA5}">
                      <a16:colId xmlns:a16="http://schemas.microsoft.com/office/drawing/2014/main" val="4221675398"/>
                    </a:ext>
                  </a:extLst>
                </a:gridCol>
              </a:tblGrid>
              <a:tr h="430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1563866"/>
                  </a:ext>
                </a:extLst>
              </a:tr>
              <a:tr h="4101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510346"/>
                  </a:ext>
                </a:extLst>
              </a:tr>
              <a:tr h="4750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3087827"/>
                  </a:ext>
                </a:extLst>
              </a:tr>
              <a:tr h="4509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2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988471"/>
                  </a:ext>
                </a:extLst>
              </a:tr>
            </a:tbl>
          </a:graphicData>
        </a:graphic>
      </p:graphicFrame>
      <p:pic>
        <p:nvPicPr>
          <p:cNvPr id="59" name="Gráfico 58">
            <a:extLst>
              <a:ext uri="{FF2B5EF4-FFF2-40B4-BE49-F238E27FC236}">
                <a16:creationId xmlns:a16="http://schemas.microsoft.com/office/drawing/2014/main" id="{074F0BB8-5FE1-4C2A-ADE1-2F56CEF2C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30698">
            <a:off x="4721611" y="3288656"/>
            <a:ext cx="1992866" cy="1318602"/>
          </a:xfrm>
          <a:prstGeom prst="rect">
            <a:avLst/>
          </a:prstGeom>
        </p:spPr>
      </p:pic>
      <p:sp>
        <p:nvSpPr>
          <p:cNvPr id="61" name="Google Shape;182;p13">
            <a:extLst>
              <a:ext uri="{FF2B5EF4-FFF2-40B4-BE49-F238E27FC236}">
                <a16:creationId xmlns:a16="http://schemas.microsoft.com/office/drawing/2014/main" id="{83C432E3-8B38-40C2-98FE-44ECF592E4C9}"/>
              </a:ext>
            </a:extLst>
          </p:cNvPr>
          <p:cNvSpPr txBox="1"/>
          <p:nvPr/>
        </p:nvSpPr>
        <p:spPr>
          <a:xfrm rot="20753299">
            <a:off x="4785829" y="3573418"/>
            <a:ext cx="1864426" cy="28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2E58A6"/>
                </a:solidFill>
                <a:latin typeface="Open Sans"/>
                <a:ea typeface="Open Sans"/>
                <a:cs typeface="Open Sans"/>
                <a:sym typeface="Open Sans"/>
              </a:rPr>
              <a:t>Agora é a sua vez...</a:t>
            </a:r>
            <a:endParaRPr b="1" i="0" u="none" strike="noStrike" cap="none" dirty="0">
              <a:solidFill>
                <a:srgbClr val="2E58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58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C:\Users\Junior\Desktop\Logo Centro de Midias da Educacao de Sao Paulo\Logo Centro de Midias da Educacao de Sao Paulo\PNG\Logo-Centro-de-Midias-da-Educacao-de-Sao-Paulo-c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08" y="1234449"/>
            <a:ext cx="6192688" cy="2273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5A02A63-E602-CD41-BF47-97280FBFD9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3930664"/>
            <a:ext cx="14986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35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26561</TotalTime>
  <Words>433</Words>
  <Application>Microsoft Office PowerPoint</Application>
  <PresentationFormat>Apresentação na tela (16:9)</PresentationFormat>
  <Paragraphs>84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Open Sans</vt:lpstr>
      <vt:lpstr>Trebuchet MS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Junior</dc:creator>
  <cp:lastModifiedBy>Silvia Regina Peres</cp:lastModifiedBy>
  <cp:revision>272</cp:revision>
  <dcterms:created xsi:type="dcterms:W3CDTF">2020-04-03T18:57:27Z</dcterms:created>
  <dcterms:modified xsi:type="dcterms:W3CDTF">2022-03-15T10:51:48Z</dcterms:modified>
</cp:coreProperties>
</file>