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4"/>
  </p:sldMasterIdLst>
  <p:notesMasterIdLst>
    <p:notesMasterId r:id="rId12"/>
  </p:notesMasterIdLst>
  <p:sldIdLst>
    <p:sldId id="256" r:id="rId5"/>
    <p:sldId id="322" r:id="rId6"/>
    <p:sldId id="323" r:id="rId7"/>
    <p:sldId id="601" r:id="rId8"/>
    <p:sldId id="612" r:id="rId9"/>
    <p:sldId id="436" r:id="rId10"/>
    <p:sldId id="600"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
      <p:font typeface="Trebuchet MS" panose="020B0603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39">
          <p15:clr>
            <a:srgbClr val="000000"/>
          </p15:clr>
        </p15:guide>
        <p15:guide id="2" pos="385">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A LAZZARINI NADDEO" initials="JLN" lastIdx="2" clrIdx="0">
    <p:extLst>
      <p:ext uri="{19B8F6BF-5375-455C-9EA6-DF929625EA0E}">
        <p15:presenceInfo xmlns:p15="http://schemas.microsoft.com/office/powerpoint/2012/main" userId="JULIANA LAZZARINI NADDE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922"/>
    <a:srgbClr val="ED7D31"/>
    <a:srgbClr val="040505"/>
    <a:srgbClr val="4598D3"/>
    <a:srgbClr val="69BE5A"/>
    <a:srgbClr val="F4EC15"/>
    <a:srgbClr val="FFFFFF"/>
    <a:srgbClr val="8D878A"/>
    <a:srgbClr val="CE402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82209" autoAdjust="0"/>
  </p:normalViewPr>
  <p:slideViewPr>
    <p:cSldViewPr snapToGrid="0">
      <p:cViewPr varScale="1">
        <p:scale>
          <a:sx n="150" d="100"/>
          <a:sy n="150" d="100"/>
        </p:scale>
        <p:origin x="540" y="126"/>
      </p:cViewPr>
      <p:guideLst>
        <p:guide orient="horz" pos="3239"/>
        <p:guide pos="3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 name="Google Shape;2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pt-BR" sz="1200" dirty="0"/>
              <a:t>https://pixabay.com/pt/illustrations/instagram-s%c3%admbolo-logotipo-foto-1581266/</a:t>
            </a:r>
          </a:p>
          <a:p>
            <a:pPr marL="0" lvl="0" indent="0" algn="l" rtl="0">
              <a:spcBef>
                <a:spcPts val="0"/>
              </a:spcBef>
              <a:spcAft>
                <a:spcPts val="0"/>
              </a:spcAft>
              <a:buClr>
                <a:schemeClr val="dk1"/>
              </a:buClr>
              <a:buSzPts val="1200"/>
              <a:buFont typeface="Calibri"/>
              <a:buNone/>
            </a:pPr>
            <a:endParaRPr dirty="0"/>
          </a:p>
        </p:txBody>
      </p:sp>
      <p:sp>
        <p:nvSpPr>
          <p:cNvPr id="30" name="Google Shape;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0694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Imagem retirada do Material do professor de Tecnologia e Inovação 4º ano (versão preliminar) – </a:t>
            </a:r>
            <a:r>
              <a:rPr lang="pt-BR" sz="1100" dirty="0" err="1"/>
              <a:t>pág</a:t>
            </a:r>
            <a:r>
              <a:rPr lang="pt-BR" sz="1100" dirty="0"/>
              <a:t> 21</a:t>
            </a:r>
          </a:p>
          <a:p>
            <a:pPr marL="0" lvl="0" indent="0" algn="l" rtl="0">
              <a:lnSpc>
                <a:spcPct val="100000"/>
              </a:lnSpc>
              <a:spcBef>
                <a:spcPts val="0"/>
              </a:spcBef>
              <a:spcAft>
                <a:spcPts val="0"/>
              </a:spcAft>
              <a:buSzPts val="1400"/>
              <a:buNone/>
            </a:pPr>
            <a:endParaRPr sz="1100" dirty="0"/>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747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algn="l"/>
            <a:r>
              <a:rPr lang="pt-BR" sz="1100" baseline="0" dirty="0">
                <a:latin typeface="Calibri" panose="020F0502020204030204" pitchFamily="34" charset="0"/>
                <a:cs typeface="Calibri" panose="020F0502020204030204" pitchFamily="34" charset="0"/>
              </a:rPr>
              <a:t>Retome as atividades das aulas anteriores, sobre comandos com setas numa malha quadriculada, explicando que agora, os estudantes vão colocar em prática tudo o que aprenderam. </a:t>
            </a:r>
            <a:r>
              <a:rPr lang="pt-BR" sz="1100" b="0" i="0" u="none" strike="noStrike" baseline="0" dirty="0">
                <a:latin typeface="Calibri" panose="020F0502020204030204" pitchFamily="34" charset="0"/>
                <a:cs typeface="Calibri" panose="020F0502020204030204" pitchFamily="34" charset="0"/>
              </a:rPr>
              <a:t>Essa é uma atividade desplugada, em que os estudantes devem descrever comandos somente utilizando as setas, esses comandos devem ser testados e validados por outro estudante, por isso a proposta do trabalho em grupo.</a:t>
            </a:r>
          </a:p>
          <a:p>
            <a:pPr marL="0" algn="l"/>
            <a:r>
              <a:rPr lang="pt-BR" sz="1100" b="0" i="0" u="none" strike="noStrike" baseline="0" dirty="0">
                <a:latin typeface="Calibri" panose="020F0502020204030204" pitchFamily="34" charset="0"/>
                <a:cs typeface="Calibri" panose="020F0502020204030204" pitchFamily="34" charset="0"/>
              </a:rPr>
              <a:t>Converse com os estudantes sobre o significado das setas, leia as regras do jogo e explique que eles desenvolverão diferentes papéis em cada rodada. Mostre a imagem do tabuleiro e peça que, juntos, escolham um lugar para colocar as peças do robô sucata (eles podem marcar o espaço com um X).</a:t>
            </a:r>
          </a:p>
          <a:p>
            <a:pPr marL="0" algn="l"/>
            <a:r>
              <a:rPr lang="pt-BR" sz="1100" b="0" i="0" u="none" strike="noStrike" baseline="0" dirty="0">
                <a:latin typeface="Calibri" panose="020F0502020204030204" pitchFamily="34" charset="0"/>
                <a:cs typeface="Calibri" panose="020F0502020204030204" pitchFamily="34" charset="0"/>
              </a:rPr>
              <a:t>Nessa atividade, os estudantes estarão em trios. Explique que serão três rodadas, a cada rodada eles trocam de papéis, assim garantimos que compreendam que, quando se faz programação, cada um tem uma função. Conte, também, que essa atividade será desplugada, isso é, quando desenvolvemos os conceitos de computação não utilizando diretamente equipamentos tecnológicos, mas que é importante para desenvolver habilidades que estão ligadas à programação, por isso utilizaremos uma linguagem específicas com as setas.</a:t>
            </a:r>
          </a:p>
          <a:p>
            <a:pPr marL="0" algn="l"/>
            <a:r>
              <a:rPr lang="pt-BR" sz="1100" b="0" i="0" u="none" strike="noStrike" baseline="0" dirty="0">
                <a:latin typeface="Calibri" panose="020F0502020204030204" pitchFamily="34" charset="0"/>
                <a:cs typeface="Calibri" panose="020F0502020204030204" pitchFamily="34" charset="0"/>
              </a:rPr>
              <a:t>Modelize uma rodada com o moderador e utilizando um bonequinho no tabuleiro como robô para que os estudantes entendam como o jogo ocorrerá.</a:t>
            </a:r>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278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100" dirty="0"/>
              <a:t>https://www.gettyimages.com.br/detail/ilustra%C3%A7%C3%A3o/cartoon-robots-set-ilustra%C3%A7%C3%A3o-royalty-free/638290298?adppopup=true</a:t>
            </a:r>
          </a:p>
          <a:p>
            <a:pPr marL="0" lvl="0" indent="0" algn="l" rtl="0">
              <a:lnSpc>
                <a:spcPct val="100000"/>
              </a:lnSpc>
              <a:spcBef>
                <a:spcPts val="0"/>
              </a:spcBef>
              <a:spcAft>
                <a:spcPts val="0"/>
              </a:spcAft>
              <a:buSzPts val="1400"/>
              <a:buNone/>
            </a:pPr>
            <a:endParaRPr lang="pt-BR" sz="1100" baseline="0" dirty="0"/>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028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dirty="0"/>
              <a:t>https://www.gettyimages.com.br/detail/ilustra%C3%A7%C3%A3o/laptop-computer-keyboard-with-black-key-ilustra%C3%A7%C3%A3o-royalty-free/1215883078</a:t>
            </a:r>
          </a:p>
          <a:p>
            <a:endParaRPr lang="pt-BR" sz="1200" b="1" dirty="0"/>
          </a:p>
          <a:p>
            <a:r>
              <a:rPr lang="pt-BR" sz="1200" b="1" dirty="0"/>
              <a:t>https://pixabay.com/pt/vectors/post-it-nota-pin-papel-um-aviso-2631962/</a:t>
            </a:r>
          </a:p>
          <a:p>
            <a:r>
              <a:rPr lang="pt-BR" sz="1200" b="1" dirty="0"/>
              <a:t>https://www.gettyimages.com.br/detail/ilustra%C3%A7%C3%A3o/vector-opened-realistic-graph-or-quad-ruled-ilustra%C3%A7%C3%A3o-royalty-free/860767334?adppopup=true</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t>https://pixabay.com/pt/illustrations/instagram-s%c3%admbolo-logotipo-foto-1581266/</a:t>
            </a:r>
          </a:p>
          <a:p>
            <a:r>
              <a:rPr lang="pt-BR" sz="1200" b="1" dirty="0"/>
              <a:t>https://drive.google.com/drive/folders/1vBO0RVcgIWTx0a8k2vPmqDC9NVERouDS</a:t>
            </a:r>
          </a:p>
          <a:p>
            <a:r>
              <a:rPr lang="pt-BR" sz="1200" b="1" dirty="0"/>
              <a:t>Imagem retirada do material de tecnologia do 2ano- pag9</a:t>
            </a:r>
          </a:p>
          <a:p>
            <a:endParaRPr lang="pt-BR"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p>
          <a:p>
            <a:endParaRPr lang="pt-BR" sz="1200" b="0"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t>6</a:t>
            </a:fld>
            <a:endParaRPr lang="pt-BR" dirty="0"/>
          </a:p>
        </p:txBody>
      </p:sp>
    </p:spTree>
    <p:extLst>
      <p:ext uri="{BB962C8B-B14F-4D97-AF65-F5344CB8AC3E}">
        <p14:creationId xmlns:p14="http://schemas.microsoft.com/office/powerpoint/2010/main" val="300255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sz="1100" dirty="0">
                <a:latin typeface="Calibri" panose="020F0502020204030204" pitchFamily="34" charset="0"/>
                <a:cs typeface="Calibri" panose="020F0502020204030204" pitchFamily="34" charset="0"/>
              </a:rPr>
              <a:t>Antes de seguir para o momento de interação, leia a sessão “O que aprendemos”, sistematizando a aula. Solicite que os estudantes realizem a atividade proposta da Situação de Aprendizagem 4 e compartilhem com a turma os comandos do programador. Também podem analisar os comandos e identificar alguns bugs.</a:t>
            </a:r>
          </a:p>
          <a:p>
            <a:pPr marL="0" lvl="0" indent="0" algn="l" rtl="0">
              <a:lnSpc>
                <a:spcPct val="100000"/>
              </a:lnSpc>
              <a:spcBef>
                <a:spcPts val="0"/>
              </a:spcBef>
              <a:spcAft>
                <a:spcPts val="0"/>
              </a:spcAft>
              <a:buSzPts val="1400"/>
              <a:buNone/>
            </a:pPr>
            <a:r>
              <a:rPr lang="pt-BR" sz="1100" dirty="0">
                <a:latin typeface="Calibri" panose="020F0502020204030204" pitchFamily="34" charset="0"/>
                <a:cs typeface="Calibri" panose="020F0502020204030204" pitchFamily="34" charset="0"/>
              </a:rPr>
              <a:t>Para a próxima aula, peça que recortem as peças do robô sucata no anexo do material ou providenciem materiais recicláveis correspondentes.</a:t>
            </a:r>
          </a:p>
          <a:p>
            <a:pPr marL="0" lvl="0" indent="0" algn="l" rtl="0">
              <a:lnSpc>
                <a:spcPct val="100000"/>
              </a:lnSpc>
              <a:spcBef>
                <a:spcPts val="0"/>
              </a:spcBef>
              <a:spcAft>
                <a:spcPts val="0"/>
              </a:spcAft>
              <a:buSzPts val="1400"/>
              <a:buNone/>
            </a:pPr>
            <a:endParaRPr sz="1100" dirty="0">
              <a:latin typeface="Calibri" panose="020F0502020204030204" pitchFamily="34" charset="0"/>
              <a:cs typeface="Calibri" panose="020F0502020204030204" pitchFamily="34" charset="0"/>
            </a:endParaRPr>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921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Google Shape;21;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Slide de Títul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tângulo 4"/>
          <p:cNvSpPr/>
          <p:nvPr userDrawn="1"/>
        </p:nvSpPr>
        <p:spPr>
          <a:xfrm>
            <a:off x="-1216" y="4862"/>
            <a:ext cx="9144000" cy="51435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p>
        </p:txBody>
      </p:sp>
    </p:spTree>
    <p:extLst>
      <p:ext uri="{BB962C8B-B14F-4D97-AF65-F5344CB8AC3E}">
        <p14:creationId xmlns:p14="http://schemas.microsoft.com/office/powerpoint/2010/main" val="887190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4">
            <a:alphaModFix/>
          </a:blip>
          <a:srcRect/>
          <a:stretch/>
        </p:blipFill>
        <p:spPr>
          <a:xfrm>
            <a:off x="0" y="0"/>
            <a:ext cx="9144000" cy="5143500"/>
          </a:xfrm>
          <a:prstGeom prst="rect">
            <a:avLst/>
          </a:prstGeom>
          <a:noFill/>
          <a:ln>
            <a:noFill/>
          </a:ln>
        </p:spPr>
      </p:pic>
      <p:sp>
        <p:nvSpPr>
          <p:cNvPr id="11" name="Google Shape;11;p1"/>
          <p:cNvSpPr/>
          <p:nvPr/>
        </p:nvSpPr>
        <p:spPr>
          <a:xfrm>
            <a:off x="7812360" y="6152"/>
            <a:ext cx="1331640" cy="11127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1"/>
          <p:cNvSpPr txBox="1"/>
          <p:nvPr/>
        </p:nvSpPr>
        <p:spPr>
          <a:xfrm>
            <a:off x="7812360" y="422985"/>
            <a:ext cx="1331640" cy="3231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pt-BR" sz="1500" b="1" i="0" u="none" strike="noStrike" cap="none">
                <a:solidFill>
                  <a:schemeClr val="dk1"/>
                </a:solidFill>
                <a:latin typeface="Calibri"/>
                <a:ea typeface="Calibri"/>
                <a:cs typeface="Calibri"/>
                <a:sym typeface="Calibri"/>
              </a:rPr>
              <a:t>LOGO TV1</a:t>
            </a:r>
            <a:endParaRPr sz="1500" b="1" i="0" u="none" strike="noStrike" cap="none">
              <a:solidFill>
                <a:schemeClr val="dk1"/>
              </a:solidFill>
              <a:latin typeface="Calibri"/>
              <a:ea typeface="Calibri"/>
              <a:cs typeface="Calibri"/>
              <a:sym typeface="Calibri"/>
            </a:endParaRPr>
          </a:p>
        </p:txBody>
      </p:sp>
      <p:grpSp>
        <p:nvGrpSpPr>
          <p:cNvPr id="13" name="Google Shape;13;p1"/>
          <p:cNvGrpSpPr/>
          <p:nvPr/>
        </p:nvGrpSpPr>
        <p:grpSpPr>
          <a:xfrm>
            <a:off x="6876257" y="2571749"/>
            <a:ext cx="2267743" cy="2571749"/>
            <a:chOff x="7218294" y="2941838"/>
            <a:chExt cx="1674185" cy="1898621"/>
          </a:xfrm>
        </p:grpSpPr>
        <p:sp>
          <p:nvSpPr>
            <p:cNvPr id="14" name="Google Shape;14;p1"/>
            <p:cNvSpPr/>
            <p:nvPr/>
          </p:nvSpPr>
          <p:spPr>
            <a:xfrm>
              <a:off x="7218294" y="2941838"/>
              <a:ext cx="1674185" cy="1898621"/>
            </a:xfrm>
            <a:prstGeom prst="rect">
              <a:avLst/>
            </a:prstGeom>
            <a:solidFill>
              <a:srgbClr val="BFBFBF">
                <a:alpha val="60392"/>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1"/>
            <p:cNvSpPr txBox="1"/>
            <p:nvPr/>
          </p:nvSpPr>
          <p:spPr>
            <a:xfrm>
              <a:off x="7310366" y="3792409"/>
              <a:ext cx="1512168" cy="5539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pt-BR" sz="1500" b="1" i="0" u="none" strike="noStrike" cap="none">
                  <a:solidFill>
                    <a:schemeClr val="dk1"/>
                  </a:solidFill>
                  <a:latin typeface="Calibri"/>
                  <a:ea typeface="Calibri"/>
                  <a:cs typeface="Calibri"/>
                  <a:sym typeface="Calibri"/>
                </a:rPr>
                <a:t>INTÉRPRETE LIBRAS</a:t>
              </a:r>
              <a:endParaRPr sz="1500" b="1" i="0" u="none" strike="noStrike" cap="none">
                <a:solidFill>
                  <a:schemeClr val="dk1"/>
                </a:solidFill>
                <a:latin typeface="Calibri"/>
                <a:ea typeface="Calibri"/>
                <a:cs typeface="Calibri"/>
                <a:sym typeface="Calibri"/>
              </a:endParaRPr>
            </a:p>
          </p:txBody>
        </p:sp>
      </p:grpSp>
      <p:sp>
        <p:nvSpPr>
          <p:cNvPr id="16" name="Google Shape;16;p1"/>
          <p:cNvSpPr/>
          <p:nvPr/>
        </p:nvSpPr>
        <p:spPr>
          <a:xfrm>
            <a:off x="-18976" y="6152"/>
            <a:ext cx="1331640" cy="11127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
          <p:cNvSpPr txBox="1"/>
          <p:nvPr/>
        </p:nvSpPr>
        <p:spPr>
          <a:xfrm>
            <a:off x="0" y="424210"/>
            <a:ext cx="1331640" cy="3231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pt-BR" sz="1500" b="1" i="0" u="none" strike="noStrike" cap="none">
                <a:solidFill>
                  <a:schemeClr val="dk1"/>
                </a:solidFill>
                <a:latin typeface="Calibri"/>
                <a:ea typeface="Calibri"/>
                <a:cs typeface="Calibri"/>
                <a:sym typeface="Calibri"/>
              </a:rPr>
              <a:t>LOGO TV2</a:t>
            </a:r>
            <a:endParaRPr sz="1500" b="1"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29" name="Google Shape;29;p3"/>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0" name="Google Shape;30;p3"/>
          <p:cNvSpPr/>
          <p:nvPr/>
        </p:nvSpPr>
        <p:spPr>
          <a:xfrm>
            <a:off x="0" y="0"/>
            <a:ext cx="9144000" cy="5143500"/>
          </a:xfrm>
          <a:prstGeom prst="rect">
            <a:avLst/>
          </a:prstGeom>
          <a:solidFill>
            <a:srgbClr val="FFFFFF">
              <a:alpha val="4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 name="Google Shape;31;p3" descr="C:\Users\Junior\Desktop\Logo Centro de Midias da Educacao de Sao Paulo\Logo Centro de Midias da Educacao de Sao Paulo\PNG\Logo-Centro-de-Midias-da-Educacao-de-Sao-Paulo-cor.png"/>
          <p:cNvPicPr preferRelativeResize="0"/>
          <p:nvPr/>
        </p:nvPicPr>
        <p:blipFill rotWithShape="1">
          <a:blip r:embed="rId4">
            <a:alphaModFix/>
          </a:blip>
          <a:srcRect/>
          <a:stretch/>
        </p:blipFill>
        <p:spPr>
          <a:xfrm>
            <a:off x="1332508" y="1234449"/>
            <a:ext cx="6192688" cy="2273405"/>
          </a:xfrm>
          <a:prstGeom prst="rect">
            <a:avLst/>
          </a:prstGeom>
          <a:noFill/>
          <a:ln>
            <a:noFill/>
          </a:ln>
        </p:spPr>
      </p:pic>
      <p:pic>
        <p:nvPicPr>
          <p:cNvPr id="6" name="Imagem 5" descr="Logotipo&#10;&#10;Descrição gerada automaticamente">
            <a:extLst>
              <a:ext uri="{FF2B5EF4-FFF2-40B4-BE49-F238E27FC236}">
                <a16:creationId xmlns:a16="http://schemas.microsoft.com/office/drawing/2014/main" id="{FEFB3A63-B446-448C-9788-FE9D85CFB7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4193741"/>
            <a:ext cx="1277496" cy="8308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tângulo 10"/>
          <p:cNvSpPr/>
          <p:nvPr/>
        </p:nvSpPr>
        <p:spPr>
          <a:xfrm>
            <a:off x="0" y="0"/>
            <a:ext cx="9144000" cy="5143500"/>
          </a:xfrm>
          <a:prstGeom prst="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pt-BR" sz="1400"/>
              <a:t>https://pixabay.com/pt/illustrations/instagram-s%c3%admbolo-logotipo-foto-1581266/</a:t>
            </a:r>
            <a:endParaRPr lang="pt-BR" sz="1400" dirty="0"/>
          </a:p>
        </p:txBody>
      </p:sp>
      <p:sp>
        <p:nvSpPr>
          <p:cNvPr id="13" name="Google Shape;74;p2"/>
          <p:cNvSpPr/>
          <p:nvPr/>
        </p:nvSpPr>
        <p:spPr>
          <a:xfrm>
            <a:off x="2197100" y="1820104"/>
            <a:ext cx="6946900" cy="952615"/>
          </a:xfrm>
          <a:prstGeom prst="rect">
            <a:avLst/>
          </a:prstGeom>
          <a:solidFill>
            <a:srgbClr val="2E58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Trebuchet MS"/>
              <a:ea typeface="Trebuchet MS"/>
              <a:cs typeface="Trebuchet MS"/>
              <a:sym typeface="Trebuchet MS"/>
            </a:endParaRPr>
          </a:p>
        </p:txBody>
      </p:sp>
      <p:pic>
        <p:nvPicPr>
          <p:cNvPr id="14" name="Google Shape;75;p2" descr="C:\Users\Junior\Desktop\Logo Centro de Midias da Educacao de Sao Paulo\Logo Centro de Midias da Educacao de Sao Paulo\PNG\Logo-Centro-de-Midias-da-Educacao-de-Sao-Paulo-cor.png"/>
          <p:cNvPicPr preferRelativeResize="0"/>
          <p:nvPr/>
        </p:nvPicPr>
        <p:blipFill rotWithShape="1">
          <a:blip r:embed="rId4">
            <a:alphaModFix/>
          </a:blip>
          <a:srcRect r="60874"/>
          <a:stretch/>
        </p:blipFill>
        <p:spPr>
          <a:xfrm>
            <a:off x="323528" y="1632173"/>
            <a:ext cx="1669266" cy="1566247"/>
          </a:xfrm>
          <a:prstGeom prst="rect">
            <a:avLst/>
          </a:prstGeom>
          <a:noFill/>
          <a:ln>
            <a:noFill/>
          </a:ln>
        </p:spPr>
      </p:pic>
      <p:sp>
        <p:nvSpPr>
          <p:cNvPr id="15" name="Google Shape;77;p2"/>
          <p:cNvSpPr txBox="1"/>
          <p:nvPr/>
        </p:nvSpPr>
        <p:spPr>
          <a:xfrm>
            <a:off x="2197100" y="2806748"/>
            <a:ext cx="5835930" cy="5770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1200"/>
              </a:spcAft>
              <a:buNone/>
            </a:pPr>
            <a:r>
              <a:rPr lang="pt-BR" sz="2300" b="1" i="0" u="none" strike="noStrike" cap="none" dirty="0">
                <a:solidFill>
                  <a:schemeClr val="dk1"/>
                </a:solidFill>
                <a:latin typeface="Open Sans"/>
                <a:ea typeface="Open Sans"/>
                <a:cs typeface="Open Sans"/>
                <a:sym typeface="Open Sans"/>
              </a:rPr>
              <a:t>Professora: </a:t>
            </a:r>
            <a:r>
              <a:rPr lang="pt-BR" sz="2300" b="1" dirty="0">
                <a:solidFill>
                  <a:schemeClr val="dk1"/>
                </a:solidFill>
                <a:latin typeface="Open Sans"/>
                <a:ea typeface="Open Sans"/>
                <a:cs typeface="Open Sans"/>
                <a:sym typeface="Open Sans"/>
              </a:rPr>
              <a:t>Aline</a:t>
            </a:r>
            <a:r>
              <a:rPr lang="pt-BR" sz="2300" b="1" i="0" u="none" strike="noStrike" cap="none" dirty="0">
                <a:solidFill>
                  <a:schemeClr val="dk1"/>
                </a:solidFill>
                <a:latin typeface="Open Sans"/>
                <a:ea typeface="Open Sans"/>
                <a:cs typeface="Open Sans"/>
                <a:sym typeface="Open Sans"/>
              </a:rPr>
              <a:t> Gaque</a:t>
            </a:r>
            <a:endParaRPr lang="pt-BR" sz="2300" i="0" u="none" strike="noStrike" cap="none" dirty="0">
              <a:solidFill>
                <a:schemeClr val="dk1"/>
              </a:solidFill>
              <a:latin typeface="Open Sans"/>
              <a:ea typeface="Open Sans"/>
              <a:cs typeface="Open Sans"/>
              <a:sym typeface="Open Sans"/>
            </a:endParaRPr>
          </a:p>
        </p:txBody>
      </p:sp>
      <p:sp>
        <p:nvSpPr>
          <p:cNvPr id="16" name="Google Shape;78;p2"/>
          <p:cNvSpPr/>
          <p:nvPr/>
        </p:nvSpPr>
        <p:spPr>
          <a:xfrm>
            <a:off x="2430272" y="1864705"/>
            <a:ext cx="6480556" cy="707846"/>
          </a:xfrm>
          <a:prstGeom prst="rect">
            <a:avLst/>
          </a:prstGeom>
          <a:noFill/>
          <a:ln>
            <a:noFill/>
          </a:ln>
        </p:spPr>
        <p:txBody>
          <a:bodyPr spcFirstLastPara="1" wrap="square" lIns="91425" tIns="45700" rIns="91425" bIns="45700" anchor="t" anchorCtr="0">
            <a:spAutoFit/>
          </a:bodyPr>
          <a:lstStyle/>
          <a:p>
            <a:pPr lvl="0" algn="ctr"/>
            <a:r>
              <a:rPr lang="pt-BR" sz="4000" b="1" dirty="0">
                <a:solidFill>
                  <a:schemeClr val="lt1"/>
                </a:solidFill>
                <a:latin typeface="Open Sans"/>
                <a:ea typeface="Open Sans"/>
                <a:cs typeface="Open Sans"/>
                <a:sym typeface="Open Sans"/>
              </a:rPr>
              <a:t>Iniciação a programação</a:t>
            </a:r>
          </a:p>
        </p:txBody>
      </p:sp>
      <p:sp>
        <p:nvSpPr>
          <p:cNvPr id="9" name="Retângulo 8">
            <a:extLst>
              <a:ext uri="{FF2B5EF4-FFF2-40B4-BE49-F238E27FC236}">
                <a16:creationId xmlns:a16="http://schemas.microsoft.com/office/drawing/2014/main" id="{8F36362B-4FBC-4F77-88CF-767D31A4FA81}"/>
              </a:ext>
            </a:extLst>
          </p:cNvPr>
          <p:cNvSpPr/>
          <p:nvPr/>
        </p:nvSpPr>
        <p:spPr>
          <a:xfrm>
            <a:off x="1403648" y="251055"/>
            <a:ext cx="6336704" cy="386004"/>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pt-BR" sz="1600" b="1" dirty="0">
                <a:latin typeface="Open Sans" panose="020B0604020202020204" charset="0"/>
                <a:ea typeface="Open Sans" panose="020B0604020202020204" charset="0"/>
                <a:cs typeface="Open Sans" panose="020B0604020202020204" charset="0"/>
              </a:rPr>
              <a:t>Tecnologia e Inovação – 4º ano EFAI</a:t>
            </a:r>
            <a:endParaRPr lang="pt-BR" sz="1600" dirty="0">
              <a:solidFill>
                <a:srgbClr val="FF6600"/>
              </a:solidFill>
              <a:latin typeface="Open Sans" panose="020B0604020202020204" charset="0"/>
              <a:ea typeface="Open Sans" panose="020B0604020202020204" charset="0"/>
              <a:cs typeface="Open Sans" panose="020B0604020202020204" charset="0"/>
            </a:endParaRPr>
          </a:p>
        </p:txBody>
      </p:sp>
      <p:grpSp>
        <p:nvGrpSpPr>
          <p:cNvPr id="2" name="Agrupar 1"/>
          <p:cNvGrpSpPr/>
          <p:nvPr/>
        </p:nvGrpSpPr>
        <p:grpSpPr>
          <a:xfrm>
            <a:off x="1403648" y="-23748"/>
            <a:ext cx="6336704" cy="291243"/>
            <a:chOff x="1403648" y="-23748"/>
            <a:chExt cx="6336704" cy="291243"/>
          </a:xfrm>
        </p:grpSpPr>
        <p:sp>
          <p:nvSpPr>
            <p:cNvPr id="17" name="Retângulo 16"/>
            <p:cNvSpPr/>
            <p:nvPr/>
          </p:nvSpPr>
          <p:spPr>
            <a:xfrm>
              <a:off x="1403648" y="-23748"/>
              <a:ext cx="6336704" cy="193270"/>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1403648" y="169522"/>
              <a:ext cx="6336704" cy="97973"/>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0" name="Group 13">
            <a:extLst>
              <a:ext uri="{FF2B5EF4-FFF2-40B4-BE49-F238E27FC236}">
                <a16:creationId xmlns:a16="http://schemas.microsoft.com/office/drawing/2014/main" id="{95C38536-FAA6-4FF9-8D70-4737F395BA26}"/>
              </a:ext>
            </a:extLst>
          </p:cNvPr>
          <p:cNvGrpSpPr/>
          <p:nvPr/>
        </p:nvGrpSpPr>
        <p:grpSpPr>
          <a:xfrm>
            <a:off x="2473715" y="3361452"/>
            <a:ext cx="3286061" cy="871183"/>
            <a:chOff x="481614" y="3706253"/>
            <a:chExt cx="3255479" cy="929676"/>
          </a:xfrm>
        </p:grpSpPr>
        <p:sp>
          <p:nvSpPr>
            <p:cNvPr id="23" name="CustomShape 9">
              <a:extLst>
                <a:ext uri="{FF2B5EF4-FFF2-40B4-BE49-F238E27FC236}">
                  <a16:creationId xmlns:a16="http://schemas.microsoft.com/office/drawing/2014/main" id="{FD1F73FC-24FC-463D-A495-2F0E771B3485}"/>
                </a:ext>
              </a:extLst>
            </p:cNvPr>
            <p:cNvSpPr/>
            <p:nvPr/>
          </p:nvSpPr>
          <p:spPr>
            <a:xfrm>
              <a:off x="752251" y="3745710"/>
              <a:ext cx="2984842" cy="886680"/>
            </a:xfrm>
            <a:prstGeom prst="rect">
              <a:avLst/>
            </a:prstGeom>
            <a:solidFill>
              <a:srgbClr val="2E58A6">
                <a:alpha val="20000"/>
              </a:srgbClr>
            </a:solidFill>
            <a:ln>
              <a:noFill/>
            </a:ln>
          </p:spPr>
          <p:style>
            <a:lnRef idx="2">
              <a:schemeClr val="accent1">
                <a:shade val="50000"/>
              </a:schemeClr>
            </a:lnRef>
            <a:fillRef idx="1">
              <a:schemeClr val="accent1"/>
            </a:fillRef>
            <a:effectRef idx="0">
              <a:schemeClr val="accent1"/>
            </a:effectRef>
            <a:fontRef idx="minor"/>
          </p:style>
        </p:sp>
        <p:sp>
          <p:nvSpPr>
            <p:cNvPr id="24" name="CustomShape 10">
              <a:extLst>
                <a:ext uri="{FF2B5EF4-FFF2-40B4-BE49-F238E27FC236}">
                  <a16:creationId xmlns:a16="http://schemas.microsoft.com/office/drawing/2014/main" id="{D036D32B-FD4D-4957-8EAC-E9A51DB25C19}"/>
                </a:ext>
              </a:extLst>
            </p:cNvPr>
            <p:cNvSpPr/>
            <p:nvPr/>
          </p:nvSpPr>
          <p:spPr>
            <a:xfrm>
              <a:off x="1522747" y="3706253"/>
              <a:ext cx="2126520" cy="929676"/>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spcAft>
                  <a:spcPts val="400"/>
                </a:spcAft>
              </a:pPr>
              <a:r>
                <a:rPr lang="pt-BR" b="1" spc="-1" dirty="0">
                  <a:solidFill>
                    <a:srgbClr val="110979"/>
                  </a:solidFill>
                  <a:latin typeface="Open Sans"/>
                  <a:ea typeface="Open Sans"/>
                </a:rPr>
                <a:t>#</a:t>
              </a:r>
              <a:r>
                <a:rPr lang="pt-BR" b="1" spc="-1" dirty="0" err="1">
                  <a:solidFill>
                    <a:srgbClr val="110979"/>
                  </a:solidFill>
                  <a:latin typeface="Open Sans"/>
                  <a:ea typeface="Open Sans"/>
                </a:rPr>
                <a:t>eunoCMSP</a:t>
              </a:r>
              <a:endParaRPr lang="pt-BR" b="1" spc="-1" dirty="0">
                <a:solidFill>
                  <a:srgbClr val="110979"/>
                </a:solidFill>
                <a:latin typeface="Open Sans"/>
                <a:ea typeface="Open Sans"/>
              </a:endParaRPr>
            </a:p>
            <a:p>
              <a:pPr algn="ctr">
                <a:spcAft>
                  <a:spcPts val="400"/>
                </a:spcAft>
              </a:pPr>
              <a:r>
                <a:rPr lang="pt-BR" sz="1600" b="1" dirty="0">
                  <a:latin typeface="Open Sans" panose="020B0606030504020204" pitchFamily="34" charset="0"/>
                  <a:ea typeface="Open Sans" panose="020B0606030504020204" pitchFamily="34" charset="0"/>
                  <a:cs typeface="Open Sans" panose="020B0606030504020204" pitchFamily="34" charset="0"/>
                </a:rPr>
                <a:t>@profalinegaque</a:t>
              </a:r>
              <a:endParaRPr lang="pt-BR" sz="1600" b="1" spc="-1" dirty="0">
                <a:solidFill>
                  <a:srgbClr val="110979"/>
                </a:solidFill>
                <a:latin typeface="Open Sans"/>
                <a:ea typeface="Open Sans"/>
              </a:endParaRPr>
            </a:p>
          </p:txBody>
        </p:sp>
        <p:pic>
          <p:nvPicPr>
            <p:cNvPr id="25" name="Imagem 36">
              <a:extLst>
                <a:ext uri="{FF2B5EF4-FFF2-40B4-BE49-F238E27FC236}">
                  <a16:creationId xmlns:a16="http://schemas.microsoft.com/office/drawing/2014/main" id="{E3BF5B64-551E-4D73-8B63-244998538BDF}"/>
                </a:ext>
              </a:extLst>
            </p:cNvPr>
            <p:cNvPicPr/>
            <p:nvPr/>
          </p:nvPicPr>
          <p:blipFill>
            <a:blip r:embed="rId5">
              <a:extLst>
                <a:ext uri="{28A0092B-C50C-407E-A947-70E740481C1C}">
                  <a14:useLocalDpi xmlns:a14="http://schemas.microsoft.com/office/drawing/2010/main" val="0"/>
                </a:ext>
              </a:extLst>
            </a:blip>
            <a:stretch>
              <a:fillRect/>
            </a:stretch>
          </p:blipFill>
          <p:spPr>
            <a:xfrm>
              <a:off x="481614" y="3745710"/>
              <a:ext cx="886680" cy="886680"/>
            </a:xfrm>
            <a:prstGeom prst="rect">
              <a:avLst/>
            </a:prstGeom>
            <a:ln w="0">
              <a:noFill/>
            </a:ln>
          </p:spPr>
        </p:pic>
      </p:grpSp>
      <p:pic>
        <p:nvPicPr>
          <p:cNvPr id="21" name="Imagem 20">
            <a:extLst>
              <a:ext uri="{FF2B5EF4-FFF2-40B4-BE49-F238E27FC236}">
                <a16:creationId xmlns:a16="http://schemas.microsoft.com/office/drawing/2014/main" id="{98A68B39-3FA5-45B6-9D7A-CF1D2F9FBDC0}"/>
              </a:ext>
            </a:extLst>
          </p:cNvPr>
          <p:cNvPicPr>
            <a:picLocks noChangeAspect="1"/>
          </p:cNvPicPr>
          <p:nvPr/>
        </p:nvPicPr>
        <p:blipFill>
          <a:blip r:embed="rId6"/>
          <a:stretch>
            <a:fillRect/>
          </a:stretch>
        </p:blipFill>
        <p:spPr>
          <a:xfrm>
            <a:off x="6192426" y="2971545"/>
            <a:ext cx="1215136" cy="1257773"/>
          </a:xfrm>
          <a:prstGeom prst="rect">
            <a:avLst/>
          </a:prstGeom>
        </p:spPr>
      </p:pic>
      <p:pic>
        <p:nvPicPr>
          <p:cNvPr id="22" name="Imagem 21" descr="Logotipo&#10;&#10;Descrição gerada automaticamente">
            <a:extLst>
              <a:ext uri="{FF2B5EF4-FFF2-40B4-BE49-F238E27FC236}">
                <a16:creationId xmlns:a16="http://schemas.microsoft.com/office/drawing/2014/main" id="{1279AD25-9C3A-4B0F-8D5D-A9721A97E1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0352" y="4193741"/>
            <a:ext cx="1277496" cy="830892"/>
          </a:xfrm>
          <a:prstGeom prst="rect">
            <a:avLst/>
          </a:prstGeom>
        </p:spPr>
      </p:pic>
    </p:spTree>
    <p:extLst>
      <p:ext uri="{BB962C8B-B14F-4D97-AF65-F5344CB8AC3E}">
        <p14:creationId xmlns:p14="http://schemas.microsoft.com/office/powerpoint/2010/main" val="100386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13" name="Google Shape;41;p4">
            <a:extLst>
              <a:ext uri="{FF2B5EF4-FFF2-40B4-BE49-F238E27FC236}">
                <a16:creationId xmlns:a16="http://schemas.microsoft.com/office/drawing/2014/main" id="{3342A9B3-08DB-4100-BC27-5212A8D9ABD2}"/>
              </a:ext>
            </a:extLst>
          </p:cNvPr>
          <p:cNvSpPr txBox="1"/>
          <p:nvPr/>
        </p:nvSpPr>
        <p:spPr>
          <a:xfrm>
            <a:off x="2123807" y="981622"/>
            <a:ext cx="4162372" cy="379641"/>
          </a:xfrm>
          <a:prstGeom prst="rect">
            <a:avLst/>
          </a:prstGeom>
          <a:noFill/>
          <a:ln>
            <a:noFill/>
          </a:ln>
        </p:spPr>
        <p:txBody>
          <a:bodyPr spcFirstLastPara="1" wrap="square" lIns="91425" tIns="45700" rIns="91425" bIns="45700" anchor="t" anchorCtr="0">
            <a:noAutofit/>
          </a:bodyPr>
          <a:lstStyle/>
          <a:p>
            <a:pPr lvl="0" algn="ctr">
              <a:buSzPts val="2200"/>
            </a:pPr>
            <a:r>
              <a:rPr lang="pt-BR" sz="2000" b="1" dirty="0">
                <a:solidFill>
                  <a:srgbClr val="2E58A6"/>
                </a:solidFill>
                <a:latin typeface="Open Sans"/>
                <a:ea typeface="Open Sans"/>
                <a:cs typeface="Open Sans"/>
                <a:sym typeface="Open Sans"/>
              </a:rPr>
              <a:t>O que vamos aprender?</a:t>
            </a:r>
            <a:endParaRPr lang="pt-BR" sz="2000" b="1" i="0" u="none" strike="noStrike" cap="none" dirty="0">
              <a:solidFill>
                <a:srgbClr val="2E58A6"/>
              </a:solidFill>
              <a:latin typeface="Open Sans"/>
              <a:ea typeface="Open Sans"/>
              <a:cs typeface="Open Sans"/>
              <a:sym typeface="Open Sans"/>
            </a:endParaRPr>
          </a:p>
        </p:txBody>
      </p:sp>
      <p:grpSp>
        <p:nvGrpSpPr>
          <p:cNvPr id="12" name="Google Shape;37;p4">
            <a:extLst>
              <a:ext uri="{FF2B5EF4-FFF2-40B4-BE49-F238E27FC236}">
                <a16:creationId xmlns:a16="http://schemas.microsoft.com/office/drawing/2014/main" id="{A4B2E50C-DD27-42F3-91E5-AC09C93F62C9}"/>
              </a:ext>
            </a:extLst>
          </p:cNvPr>
          <p:cNvGrpSpPr/>
          <p:nvPr/>
        </p:nvGrpSpPr>
        <p:grpSpPr>
          <a:xfrm>
            <a:off x="1403648" y="-2775"/>
            <a:ext cx="6336704" cy="811046"/>
            <a:chOff x="1403648" y="-2773"/>
            <a:chExt cx="6336704" cy="741056"/>
          </a:xfrm>
        </p:grpSpPr>
        <p:sp>
          <p:nvSpPr>
            <p:cNvPr id="14" name="Google Shape;38;p4">
              <a:extLst>
                <a:ext uri="{FF2B5EF4-FFF2-40B4-BE49-F238E27FC236}">
                  <a16:creationId xmlns:a16="http://schemas.microsoft.com/office/drawing/2014/main" id="{064435FE-7E75-4D8A-8B75-FA83D22FFF47}"/>
                </a:ext>
              </a:extLst>
            </p:cNvPr>
            <p:cNvSpPr/>
            <p:nvPr/>
          </p:nvSpPr>
          <p:spPr>
            <a:xfrm>
              <a:off x="1403648" y="195486"/>
              <a:ext cx="6336704" cy="542797"/>
            </a:xfrm>
            <a:prstGeom prst="rect">
              <a:avLst/>
            </a:prstGeom>
            <a:solidFill>
              <a:srgbClr val="2E58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39;p4">
              <a:extLst>
                <a:ext uri="{FF2B5EF4-FFF2-40B4-BE49-F238E27FC236}">
                  <a16:creationId xmlns:a16="http://schemas.microsoft.com/office/drawing/2014/main" id="{1CB70439-C514-4A9D-979B-E60F84219551}"/>
                </a:ext>
              </a:extLst>
            </p:cNvPr>
            <p:cNvSpPr/>
            <p:nvPr/>
          </p:nvSpPr>
          <p:spPr>
            <a:xfrm>
              <a:off x="1403648" y="-2773"/>
              <a:ext cx="6336704" cy="195486"/>
            </a:xfrm>
            <a:prstGeom prst="rect">
              <a:avLst/>
            </a:prstGeom>
            <a:solidFill>
              <a:srgbClr val="1109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 name="Google Shape;43;p4">
            <a:extLst>
              <a:ext uri="{FF2B5EF4-FFF2-40B4-BE49-F238E27FC236}">
                <a16:creationId xmlns:a16="http://schemas.microsoft.com/office/drawing/2014/main" id="{BF83042E-5892-4998-9268-9B38B05466EB}"/>
              </a:ext>
            </a:extLst>
          </p:cNvPr>
          <p:cNvSpPr txBox="1"/>
          <p:nvPr/>
        </p:nvSpPr>
        <p:spPr>
          <a:xfrm>
            <a:off x="1403648" y="192659"/>
            <a:ext cx="6336704" cy="475982"/>
          </a:xfrm>
          <a:prstGeom prst="rect">
            <a:avLst/>
          </a:prstGeom>
          <a:noFill/>
          <a:ln>
            <a:noFill/>
          </a:ln>
        </p:spPr>
        <p:txBody>
          <a:bodyPr spcFirstLastPara="1" wrap="square" lIns="91425" tIns="45700" rIns="91425" bIns="45700" anchor="t" anchorCtr="0">
            <a:noAutofit/>
          </a:bodyPr>
          <a:lstStyle/>
          <a:p>
            <a:pPr lvl="0" algn="ctr"/>
            <a:r>
              <a:rPr lang="pt-BR" sz="3200" b="1" dirty="0">
                <a:solidFill>
                  <a:schemeClr val="lt1"/>
                </a:solidFill>
                <a:latin typeface="Open Sans"/>
                <a:ea typeface="Open Sans"/>
                <a:cs typeface="Open Sans"/>
                <a:sym typeface="Open Sans"/>
              </a:rPr>
              <a:t>Iniciação a programação</a:t>
            </a:r>
          </a:p>
        </p:txBody>
      </p:sp>
      <p:sp>
        <p:nvSpPr>
          <p:cNvPr id="21" name="Google Shape;41;p4">
            <a:extLst>
              <a:ext uri="{FF2B5EF4-FFF2-40B4-BE49-F238E27FC236}">
                <a16:creationId xmlns:a16="http://schemas.microsoft.com/office/drawing/2014/main" id="{21E65014-634D-46FC-BC41-F65723F144EA}"/>
              </a:ext>
            </a:extLst>
          </p:cNvPr>
          <p:cNvSpPr txBox="1"/>
          <p:nvPr/>
        </p:nvSpPr>
        <p:spPr>
          <a:xfrm>
            <a:off x="347456" y="4464984"/>
            <a:ext cx="1479401" cy="379641"/>
          </a:xfrm>
          <a:prstGeom prst="rect">
            <a:avLst/>
          </a:prstGeom>
          <a:noFill/>
          <a:ln>
            <a:noFill/>
          </a:ln>
        </p:spPr>
        <p:txBody>
          <a:bodyPr spcFirstLastPara="1" wrap="square" lIns="91425" tIns="45700" rIns="91425" bIns="45700" anchor="t" anchorCtr="0">
            <a:noAutofit/>
          </a:bodyPr>
          <a:lstStyle/>
          <a:p>
            <a:pPr lvl="0" algn="ctr">
              <a:buSzPts val="2200"/>
            </a:pPr>
            <a:r>
              <a:rPr lang="pt-BR" sz="2000" b="1" dirty="0">
                <a:solidFill>
                  <a:srgbClr val="2E58A6"/>
                </a:solidFill>
                <a:latin typeface="Open Sans"/>
                <a:ea typeface="Open Sans"/>
                <a:cs typeface="Open Sans"/>
                <a:sym typeface="Open Sans"/>
              </a:rPr>
              <a:t>Dandara</a:t>
            </a:r>
            <a:endParaRPr sz="2000" b="1" i="0" u="none" strike="noStrike" cap="none" dirty="0">
              <a:solidFill>
                <a:srgbClr val="2E58A6"/>
              </a:solidFill>
              <a:latin typeface="Open Sans"/>
              <a:ea typeface="Open Sans"/>
              <a:cs typeface="Open Sans"/>
              <a:sym typeface="Open Sans"/>
            </a:endParaRPr>
          </a:p>
        </p:txBody>
      </p:sp>
      <p:sp>
        <p:nvSpPr>
          <p:cNvPr id="11" name="CaixaDeTexto 10">
            <a:extLst>
              <a:ext uri="{FF2B5EF4-FFF2-40B4-BE49-F238E27FC236}">
                <a16:creationId xmlns:a16="http://schemas.microsoft.com/office/drawing/2014/main" id="{DFFB2F3D-D1B6-4E6E-A236-FCC4CC47B54B}"/>
              </a:ext>
            </a:extLst>
          </p:cNvPr>
          <p:cNvSpPr txBox="1"/>
          <p:nvPr/>
        </p:nvSpPr>
        <p:spPr>
          <a:xfrm>
            <a:off x="2280558" y="3814087"/>
            <a:ext cx="1908699" cy="369332"/>
          </a:xfrm>
          <a:prstGeom prst="rect">
            <a:avLst/>
          </a:prstGeom>
          <a:noFill/>
        </p:spPr>
        <p:txBody>
          <a:bodyPr wrap="square">
            <a:spAutoFit/>
          </a:bodyPr>
          <a:lstStyle/>
          <a:p>
            <a:pPr lvl="0">
              <a:buSzPts val="2200"/>
            </a:pPr>
            <a:r>
              <a:rPr lang="pt-BR" sz="1800" b="1" dirty="0">
                <a:solidFill>
                  <a:srgbClr val="2E58A6"/>
                </a:solidFill>
                <a:latin typeface="Open Sans"/>
                <a:ea typeface="Open Sans"/>
                <a:cs typeface="Open Sans"/>
                <a:sym typeface="Open Sans"/>
              </a:rPr>
              <a:t>Habilidade:</a:t>
            </a:r>
            <a:endParaRPr lang="pt-BR" sz="1800" b="1" i="0" u="none" strike="noStrike" cap="none" dirty="0">
              <a:solidFill>
                <a:srgbClr val="2E58A6"/>
              </a:solidFill>
              <a:latin typeface="Open Sans"/>
              <a:ea typeface="Open Sans"/>
              <a:cs typeface="Open Sans"/>
              <a:sym typeface="Open Sans"/>
            </a:endParaRPr>
          </a:p>
        </p:txBody>
      </p:sp>
      <p:sp>
        <p:nvSpPr>
          <p:cNvPr id="17" name="CaixaDeTexto 16">
            <a:extLst>
              <a:ext uri="{FF2B5EF4-FFF2-40B4-BE49-F238E27FC236}">
                <a16:creationId xmlns:a16="http://schemas.microsoft.com/office/drawing/2014/main" id="{3A4C6C38-6E2B-4462-B246-51D7AE5E4A4F}"/>
              </a:ext>
            </a:extLst>
          </p:cNvPr>
          <p:cNvSpPr txBox="1"/>
          <p:nvPr/>
        </p:nvSpPr>
        <p:spPr>
          <a:xfrm>
            <a:off x="2280558" y="4106003"/>
            <a:ext cx="4582884" cy="830997"/>
          </a:xfrm>
          <a:prstGeom prst="rect">
            <a:avLst/>
          </a:prstGeom>
          <a:noFill/>
        </p:spPr>
        <p:txBody>
          <a:bodyPr wrap="square">
            <a:spAutoFit/>
          </a:bodyPr>
          <a:lstStyle/>
          <a:p>
            <a:r>
              <a:rPr lang="pt-BR"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Executar algoritmos simples, em português estruturado, que contenham decisões que utilizem operadores relacionais e lógicos.</a:t>
            </a:r>
          </a:p>
        </p:txBody>
      </p:sp>
      <p:sp>
        <p:nvSpPr>
          <p:cNvPr id="4" name="Balão de Fala: Retângulo com Cantos Arredondados 3">
            <a:extLst>
              <a:ext uri="{FF2B5EF4-FFF2-40B4-BE49-F238E27FC236}">
                <a16:creationId xmlns:a16="http://schemas.microsoft.com/office/drawing/2014/main" id="{CCBE74DD-9259-4873-BD75-ACB3F0A8914C}"/>
              </a:ext>
            </a:extLst>
          </p:cNvPr>
          <p:cNvSpPr/>
          <p:nvPr/>
        </p:nvSpPr>
        <p:spPr>
          <a:xfrm>
            <a:off x="2280558" y="1398319"/>
            <a:ext cx="4556691" cy="2195052"/>
          </a:xfrm>
          <a:prstGeom prst="wedgeRoundRectCallout">
            <a:avLst>
              <a:gd name="adj1" fmla="val -57114"/>
              <a:gd name="adj2" fmla="val -54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BR" b="0" i="0" u="none" strike="noStrike" baseline="0" dirty="0">
                <a:latin typeface="Open Sans" panose="020B0606030504020204" pitchFamily="34" charset="0"/>
                <a:ea typeface="Open Sans" panose="020B0606030504020204" pitchFamily="34" charset="0"/>
                <a:cs typeface="Open Sans" panose="020B0606030504020204" pitchFamily="34" charset="0"/>
              </a:rPr>
              <a:t>A programação requer algumas habilidades que se aprende praticando.</a:t>
            </a:r>
          </a:p>
          <a:p>
            <a:pPr algn="l"/>
            <a:r>
              <a:rPr lang="pt-BR" dirty="0">
                <a:latin typeface="Open Sans" panose="020B0606030504020204" pitchFamily="34" charset="0"/>
                <a:ea typeface="Open Sans" panose="020B0606030504020204" pitchFamily="34" charset="0"/>
                <a:cs typeface="Open Sans" panose="020B0606030504020204" pitchFamily="34" charset="0"/>
              </a:rPr>
              <a:t>Ao programar, é importante conseguir comunicar o que se deseja para outras pessoas de forma clara. Sabia que o que chamamos de erros, na programação são os bugs? Eles acontecem o tempo todo na programação. Ao identificar um bug é preciso tentar resolver esse problema, para</a:t>
            </a:r>
          </a:p>
          <a:p>
            <a:pPr algn="l"/>
            <a:r>
              <a:rPr lang="pt-BR" dirty="0">
                <a:latin typeface="Open Sans" panose="020B0606030504020204" pitchFamily="34" charset="0"/>
                <a:ea typeface="Open Sans" panose="020B0606030504020204" pitchFamily="34" charset="0"/>
                <a:cs typeface="Open Sans" panose="020B0606030504020204" pitchFamily="34" charset="0"/>
              </a:rPr>
              <a:t>que o programa funcione corretamente.</a:t>
            </a:r>
          </a:p>
        </p:txBody>
      </p:sp>
      <p:pic>
        <p:nvPicPr>
          <p:cNvPr id="5" name="Imagem 4">
            <a:extLst>
              <a:ext uri="{FF2B5EF4-FFF2-40B4-BE49-F238E27FC236}">
                <a16:creationId xmlns:a16="http://schemas.microsoft.com/office/drawing/2014/main" id="{E58F8AB2-78C6-4BD8-9A00-25955F6750DB}"/>
              </a:ext>
            </a:extLst>
          </p:cNvPr>
          <p:cNvPicPr>
            <a:picLocks noChangeAspect="1"/>
          </p:cNvPicPr>
          <p:nvPr/>
        </p:nvPicPr>
        <p:blipFill>
          <a:blip r:embed="rId3"/>
          <a:stretch>
            <a:fillRect/>
          </a:stretch>
        </p:blipFill>
        <p:spPr>
          <a:xfrm>
            <a:off x="396595" y="1969434"/>
            <a:ext cx="1381125" cy="2495550"/>
          </a:xfrm>
          <a:prstGeom prst="rect">
            <a:avLst/>
          </a:prstGeom>
        </p:spPr>
      </p:pic>
    </p:spTree>
    <p:extLst>
      <p:ext uri="{BB962C8B-B14F-4D97-AF65-F5344CB8AC3E}">
        <p14:creationId xmlns:p14="http://schemas.microsoft.com/office/powerpoint/2010/main" val="357135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13" name="Google Shape;41;p4">
            <a:extLst>
              <a:ext uri="{FF2B5EF4-FFF2-40B4-BE49-F238E27FC236}">
                <a16:creationId xmlns:a16="http://schemas.microsoft.com/office/drawing/2014/main" id="{3342A9B3-08DB-4100-BC27-5212A8D9ABD2}"/>
              </a:ext>
            </a:extLst>
          </p:cNvPr>
          <p:cNvSpPr txBox="1"/>
          <p:nvPr/>
        </p:nvSpPr>
        <p:spPr>
          <a:xfrm>
            <a:off x="1812910" y="971821"/>
            <a:ext cx="5227969" cy="379641"/>
          </a:xfrm>
          <a:prstGeom prst="rect">
            <a:avLst/>
          </a:prstGeom>
          <a:noFill/>
          <a:ln>
            <a:noFill/>
          </a:ln>
        </p:spPr>
        <p:txBody>
          <a:bodyPr spcFirstLastPara="1" wrap="square" lIns="91425" tIns="45700" rIns="91425" bIns="45700" anchor="t" anchorCtr="0">
            <a:noAutofit/>
          </a:bodyPr>
          <a:lstStyle/>
          <a:p>
            <a:pPr lvl="0" algn="ctr">
              <a:buSzPts val="2200"/>
            </a:pPr>
            <a:r>
              <a:rPr lang="pt-BR" sz="2000" b="1" dirty="0">
                <a:solidFill>
                  <a:srgbClr val="2E58A6"/>
                </a:solidFill>
                <a:latin typeface="Open Sans"/>
                <a:ea typeface="Open Sans"/>
                <a:cs typeface="Open Sans"/>
                <a:sym typeface="Open Sans"/>
              </a:rPr>
              <a:t>Relembrando: comandos com setas</a:t>
            </a:r>
            <a:endParaRPr lang="pt-BR" sz="2000" b="1" i="0" u="none" strike="noStrike" cap="none" dirty="0">
              <a:solidFill>
                <a:srgbClr val="2E58A6"/>
              </a:solidFill>
              <a:latin typeface="Open Sans"/>
              <a:ea typeface="Open Sans"/>
              <a:cs typeface="Open Sans"/>
              <a:sym typeface="Open Sans"/>
            </a:endParaRPr>
          </a:p>
        </p:txBody>
      </p:sp>
      <p:grpSp>
        <p:nvGrpSpPr>
          <p:cNvPr id="12" name="Google Shape;37;p4">
            <a:extLst>
              <a:ext uri="{FF2B5EF4-FFF2-40B4-BE49-F238E27FC236}">
                <a16:creationId xmlns:a16="http://schemas.microsoft.com/office/drawing/2014/main" id="{A4B2E50C-DD27-42F3-91E5-AC09C93F62C9}"/>
              </a:ext>
            </a:extLst>
          </p:cNvPr>
          <p:cNvGrpSpPr/>
          <p:nvPr/>
        </p:nvGrpSpPr>
        <p:grpSpPr>
          <a:xfrm>
            <a:off x="1403648" y="-2775"/>
            <a:ext cx="6336704" cy="811046"/>
            <a:chOff x="1403648" y="-2773"/>
            <a:chExt cx="6336704" cy="741056"/>
          </a:xfrm>
        </p:grpSpPr>
        <p:sp>
          <p:nvSpPr>
            <p:cNvPr id="14" name="Google Shape;38;p4">
              <a:extLst>
                <a:ext uri="{FF2B5EF4-FFF2-40B4-BE49-F238E27FC236}">
                  <a16:creationId xmlns:a16="http://schemas.microsoft.com/office/drawing/2014/main" id="{064435FE-7E75-4D8A-8B75-FA83D22FFF47}"/>
                </a:ext>
              </a:extLst>
            </p:cNvPr>
            <p:cNvSpPr/>
            <p:nvPr/>
          </p:nvSpPr>
          <p:spPr>
            <a:xfrm>
              <a:off x="1403648" y="195486"/>
              <a:ext cx="6336704" cy="542797"/>
            </a:xfrm>
            <a:prstGeom prst="rect">
              <a:avLst/>
            </a:prstGeom>
            <a:solidFill>
              <a:srgbClr val="2E58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39;p4">
              <a:extLst>
                <a:ext uri="{FF2B5EF4-FFF2-40B4-BE49-F238E27FC236}">
                  <a16:creationId xmlns:a16="http://schemas.microsoft.com/office/drawing/2014/main" id="{1CB70439-C514-4A9D-979B-E60F84219551}"/>
                </a:ext>
              </a:extLst>
            </p:cNvPr>
            <p:cNvSpPr/>
            <p:nvPr/>
          </p:nvSpPr>
          <p:spPr>
            <a:xfrm>
              <a:off x="1403648" y="-2773"/>
              <a:ext cx="6336704" cy="195486"/>
            </a:xfrm>
            <a:prstGeom prst="rect">
              <a:avLst/>
            </a:prstGeom>
            <a:solidFill>
              <a:srgbClr val="1109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 name="Google Shape;43;p4">
            <a:extLst>
              <a:ext uri="{FF2B5EF4-FFF2-40B4-BE49-F238E27FC236}">
                <a16:creationId xmlns:a16="http://schemas.microsoft.com/office/drawing/2014/main" id="{BF83042E-5892-4998-9268-9B38B05466EB}"/>
              </a:ext>
            </a:extLst>
          </p:cNvPr>
          <p:cNvSpPr txBox="1"/>
          <p:nvPr/>
        </p:nvSpPr>
        <p:spPr>
          <a:xfrm>
            <a:off x="1382900" y="222732"/>
            <a:ext cx="6336704" cy="475982"/>
          </a:xfrm>
          <a:prstGeom prst="rect">
            <a:avLst/>
          </a:prstGeom>
          <a:noFill/>
          <a:ln>
            <a:noFill/>
          </a:ln>
        </p:spPr>
        <p:txBody>
          <a:bodyPr spcFirstLastPara="1" wrap="square" lIns="91425" tIns="45700" rIns="91425" bIns="45700" anchor="t" anchorCtr="0">
            <a:noAutofit/>
          </a:bodyPr>
          <a:lstStyle/>
          <a:p>
            <a:pPr lvl="0" algn="ctr"/>
            <a:r>
              <a:rPr lang="pt-BR" sz="2800" b="1" dirty="0">
                <a:solidFill>
                  <a:schemeClr val="lt1"/>
                </a:solidFill>
                <a:latin typeface="Open Sans"/>
                <a:ea typeface="Open Sans"/>
                <a:cs typeface="Open Sans"/>
                <a:sym typeface="Open Sans"/>
              </a:rPr>
              <a:t>Iniciação a programação</a:t>
            </a:r>
          </a:p>
        </p:txBody>
      </p:sp>
      <p:sp>
        <p:nvSpPr>
          <p:cNvPr id="2" name="Seta: para a Direita 1">
            <a:extLst>
              <a:ext uri="{FF2B5EF4-FFF2-40B4-BE49-F238E27FC236}">
                <a16:creationId xmlns:a16="http://schemas.microsoft.com/office/drawing/2014/main" id="{5A881A79-0A0B-4682-BB03-599C13D6022A}"/>
              </a:ext>
            </a:extLst>
          </p:cNvPr>
          <p:cNvSpPr/>
          <p:nvPr/>
        </p:nvSpPr>
        <p:spPr>
          <a:xfrm rot="16200000">
            <a:off x="2531355" y="2682547"/>
            <a:ext cx="978408" cy="330413"/>
          </a:xfrm>
          <a:prstGeom prst="rightArrow">
            <a:avLst>
              <a:gd name="adj1" fmla="val 46829"/>
              <a:gd name="adj2" fmla="val 15750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08E264F4-6C6F-4B24-9869-B7A10DE2A2DE}"/>
              </a:ext>
            </a:extLst>
          </p:cNvPr>
          <p:cNvSpPr txBox="1"/>
          <p:nvPr/>
        </p:nvSpPr>
        <p:spPr>
          <a:xfrm flipH="1">
            <a:off x="3381751" y="2756074"/>
            <a:ext cx="2052023" cy="369332"/>
          </a:xfrm>
          <a:prstGeom prst="rect">
            <a:avLst/>
          </a:prstGeom>
          <a:noFill/>
        </p:spPr>
        <p:txBody>
          <a:bodyPr wrap="square" rtlCol="0">
            <a:spAutoFit/>
          </a:bodyPr>
          <a:lstStyle/>
          <a:p>
            <a:r>
              <a:rPr lang="pt-BR" sz="1800" dirty="0">
                <a:latin typeface="Open Sans" panose="020B0606030504020204" pitchFamily="34" charset="0"/>
                <a:ea typeface="Open Sans" panose="020B0606030504020204" pitchFamily="34" charset="0"/>
                <a:cs typeface="Open Sans" panose="020B0606030504020204" pitchFamily="34" charset="0"/>
              </a:rPr>
              <a:t>Avance uma casa</a:t>
            </a:r>
          </a:p>
        </p:txBody>
      </p:sp>
      <p:sp>
        <p:nvSpPr>
          <p:cNvPr id="18" name="Seta: para a Direita 17">
            <a:extLst>
              <a:ext uri="{FF2B5EF4-FFF2-40B4-BE49-F238E27FC236}">
                <a16:creationId xmlns:a16="http://schemas.microsoft.com/office/drawing/2014/main" id="{BF7E5C33-1E9E-457D-8F8B-6F91DE0A8D6D}"/>
              </a:ext>
            </a:extLst>
          </p:cNvPr>
          <p:cNvSpPr/>
          <p:nvPr/>
        </p:nvSpPr>
        <p:spPr>
          <a:xfrm>
            <a:off x="837604" y="3574587"/>
            <a:ext cx="978408" cy="330413"/>
          </a:xfrm>
          <a:prstGeom prst="rightArrow">
            <a:avLst>
              <a:gd name="adj1" fmla="val 46829"/>
              <a:gd name="adj2" fmla="val 15750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a:extLst>
              <a:ext uri="{FF2B5EF4-FFF2-40B4-BE49-F238E27FC236}">
                <a16:creationId xmlns:a16="http://schemas.microsoft.com/office/drawing/2014/main" id="{64D29E96-AC7C-4CAB-BC74-12FBAC6D95A4}"/>
              </a:ext>
            </a:extLst>
          </p:cNvPr>
          <p:cNvSpPr txBox="1"/>
          <p:nvPr/>
        </p:nvSpPr>
        <p:spPr>
          <a:xfrm flipH="1">
            <a:off x="1932610" y="3574587"/>
            <a:ext cx="2052023" cy="369332"/>
          </a:xfrm>
          <a:prstGeom prst="rect">
            <a:avLst/>
          </a:prstGeom>
          <a:noFill/>
        </p:spPr>
        <p:txBody>
          <a:bodyPr wrap="square" rtlCol="0">
            <a:spAutoFit/>
          </a:bodyPr>
          <a:lstStyle/>
          <a:p>
            <a:r>
              <a:rPr lang="pt-BR" sz="1800" dirty="0">
                <a:latin typeface="Open Sans" panose="020B0606030504020204" pitchFamily="34" charset="0"/>
                <a:ea typeface="Open Sans" panose="020B0606030504020204" pitchFamily="34" charset="0"/>
                <a:cs typeface="Open Sans" panose="020B0606030504020204" pitchFamily="34" charset="0"/>
              </a:rPr>
              <a:t>Vire à direita</a:t>
            </a:r>
          </a:p>
        </p:txBody>
      </p:sp>
      <p:sp>
        <p:nvSpPr>
          <p:cNvPr id="20" name="Seta: para a Direita 19">
            <a:extLst>
              <a:ext uri="{FF2B5EF4-FFF2-40B4-BE49-F238E27FC236}">
                <a16:creationId xmlns:a16="http://schemas.microsoft.com/office/drawing/2014/main" id="{6CE949D5-B412-4A88-81D8-D45A60E8B7AD}"/>
              </a:ext>
            </a:extLst>
          </p:cNvPr>
          <p:cNvSpPr/>
          <p:nvPr/>
        </p:nvSpPr>
        <p:spPr>
          <a:xfrm flipH="1">
            <a:off x="3612902" y="4203296"/>
            <a:ext cx="978408" cy="330413"/>
          </a:xfrm>
          <a:prstGeom prst="rightArrow">
            <a:avLst>
              <a:gd name="adj1" fmla="val 46829"/>
              <a:gd name="adj2" fmla="val 1575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B87583A8-E215-46C8-9C7C-07E1A6CBDC82}"/>
              </a:ext>
            </a:extLst>
          </p:cNvPr>
          <p:cNvSpPr txBox="1"/>
          <p:nvPr/>
        </p:nvSpPr>
        <p:spPr>
          <a:xfrm flipH="1">
            <a:off x="4800114" y="4183836"/>
            <a:ext cx="2052023" cy="369332"/>
          </a:xfrm>
          <a:prstGeom prst="rect">
            <a:avLst/>
          </a:prstGeom>
          <a:noFill/>
        </p:spPr>
        <p:txBody>
          <a:bodyPr wrap="square" rtlCol="0">
            <a:spAutoFit/>
          </a:bodyPr>
          <a:lstStyle/>
          <a:p>
            <a:r>
              <a:rPr lang="pt-BR" sz="1800" dirty="0">
                <a:latin typeface="Open Sans" panose="020B0606030504020204" pitchFamily="34" charset="0"/>
                <a:ea typeface="Open Sans" panose="020B0606030504020204" pitchFamily="34" charset="0"/>
                <a:cs typeface="Open Sans" panose="020B0606030504020204" pitchFamily="34" charset="0"/>
              </a:rPr>
              <a:t>Vire à esquerda</a:t>
            </a:r>
          </a:p>
        </p:txBody>
      </p:sp>
      <p:sp>
        <p:nvSpPr>
          <p:cNvPr id="7" name="Retângulo: Cantos Arredondados 6">
            <a:extLst>
              <a:ext uri="{FF2B5EF4-FFF2-40B4-BE49-F238E27FC236}">
                <a16:creationId xmlns:a16="http://schemas.microsoft.com/office/drawing/2014/main" id="{D3F9ED43-9805-4E2F-842D-2D7E9E3ED6C2}"/>
              </a:ext>
            </a:extLst>
          </p:cNvPr>
          <p:cNvSpPr/>
          <p:nvPr/>
        </p:nvSpPr>
        <p:spPr>
          <a:xfrm>
            <a:off x="430613" y="1465920"/>
            <a:ext cx="8282773" cy="888327"/>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dirty="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Vocês foram escolhidos para encontrar as peças do robô Sucata, que precisa de ajuda. Mas, para isso, conheça os comandos que poderá utilizar:</a:t>
            </a:r>
          </a:p>
        </p:txBody>
      </p:sp>
    </p:spTree>
    <p:extLst>
      <p:ext uri="{BB962C8B-B14F-4D97-AF65-F5344CB8AC3E}">
        <p14:creationId xmlns:p14="http://schemas.microsoft.com/office/powerpoint/2010/main" val="25821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8" grpId="0" animBg="1"/>
      <p:bldP spid="19" grpId="0"/>
      <p:bldP spid="20"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13" name="Google Shape;41;p4">
            <a:extLst>
              <a:ext uri="{FF2B5EF4-FFF2-40B4-BE49-F238E27FC236}">
                <a16:creationId xmlns:a16="http://schemas.microsoft.com/office/drawing/2014/main" id="{3342A9B3-08DB-4100-BC27-5212A8D9ABD2}"/>
              </a:ext>
            </a:extLst>
          </p:cNvPr>
          <p:cNvSpPr txBox="1"/>
          <p:nvPr/>
        </p:nvSpPr>
        <p:spPr>
          <a:xfrm>
            <a:off x="1825436" y="894008"/>
            <a:ext cx="5227969" cy="379641"/>
          </a:xfrm>
          <a:prstGeom prst="rect">
            <a:avLst/>
          </a:prstGeom>
          <a:noFill/>
          <a:ln>
            <a:noFill/>
          </a:ln>
        </p:spPr>
        <p:txBody>
          <a:bodyPr spcFirstLastPara="1" wrap="square" lIns="91425" tIns="45700" rIns="91425" bIns="45700" anchor="t" anchorCtr="0">
            <a:noAutofit/>
          </a:bodyPr>
          <a:lstStyle/>
          <a:p>
            <a:pPr lvl="0" algn="ctr">
              <a:buSzPts val="2200"/>
            </a:pPr>
            <a:r>
              <a:rPr lang="pt-BR" sz="2000" b="1" dirty="0">
                <a:solidFill>
                  <a:srgbClr val="2E58A6"/>
                </a:solidFill>
                <a:latin typeface="Open Sans"/>
                <a:ea typeface="Open Sans"/>
                <a:cs typeface="Open Sans"/>
                <a:sym typeface="Open Sans"/>
              </a:rPr>
              <a:t>Regras do jogo</a:t>
            </a:r>
            <a:endParaRPr lang="pt-BR" sz="2000" b="1" i="0" u="none" strike="noStrike" cap="none" dirty="0">
              <a:solidFill>
                <a:srgbClr val="2E58A6"/>
              </a:solidFill>
              <a:latin typeface="Open Sans"/>
              <a:ea typeface="Open Sans"/>
              <a:cs typeface="Open Sans"/>
              <a:sym typeface="Open Sans"/>
            </a:endParaRPr>
          </a:p>
        </p:txBody>
      </p:sp>
      <p:grpSp>
        <p:nvGrpSpPr>
          <p:cNvPr id="12" name="Google Shape;37;p4">
            <a:extLst>
              <a:ext uri="{FF2B5EF4-FFF2-40B4-BE49-F238E27FC236}">
                <a16:creationId xmlns:a16="http://schemas.microsoft.com/office/drawing/2014/main" id="{A4B2E50C-DD27-42F3-91E5-AC09C93F62C9}"/>
              </a:ext>
            </a:extLst>
          </p:cNvPr>
          <p:cNvGrpSpPr/>
          <p:nvPr/>
        </p:nvGrpSpPr>
        <p:grpSpPr>
          <a:xfrm>
            <a:off x="1403648" y="-2775"/>
            <a:ext cx="6336704" cy="811046"/>
            <a:chOff x="1403648" y="-2773"/>
            <a:chExt cx="6336704" cy="741056"/>
          </a:xfrm>
        </p:grpSpPr>
        <p:sp>
          <p:nvSpPr>
            <p:cNvPr id="14" name="Google Shape;38;p4">
              <a:extLst>
                <a:ext uri="{FF2B5EF4-FFF2-40B4-BE49-F238E27FC236}">
                  <a16:creationId xmlns:a16="http://schemas.microsoft.com/office/drawing/2014/main" id="{064435FE-7E75-4D8A-8B75-FA83D22FFF47}"/>
                </a:ext>
              </a:extLst>
            </p:cNvPr>
            <p:cNvSpPr/>
            <p:nvPr/>
          </p:nvSpPr>
          <p:spPr>
            <a:xfrm>
              <a:off x="1403648" y="195486"/>
              <a:ext cx="6336704" cy="542797"/>
            </a:xfrm>
            <a:prstGeom prst="rect">
              <a:avLst/>
            </a:prstGeom>
            <a:solidFill>
              <a:srgbClr val="2E58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39;p4">
              <a:extLst>
                <a:ext uri="{FF2B5EF4-FFF2-40B4-BE49-F238E27FC236}">
                  <a16:creationId xmlns:a16="http://schemas.microsoft.com/office/drawing/2014/main" id="{1CB70439-C514-4A9D-979B-E60F84219551}"/>
                </a:ext>
              </a:extLst>
            </p:cNvPr>
            <p:cNvSpPr/>
            <p:nvPr/>
          </p:nvSpPr>
          <p:spPr>
            <a:xfrm>
              <a:off x="1403648" y="-2773"/>
              <a:ext cx="6336704" cy="195486"/>
            </a:xfrm>
            <a:prstGeom prst="rect">
              <a:avLst/>
            </a:prstGeom>
            <a:solidFill>
              <a:srgbClr val="1109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 name="Google Shape;43;p4">
            <a:extLst>
              <a:ext uri="{FF2B5EF4-FFF2-40B4-BE49-F238E27FC236}">
                <a16:creationId xmlns:a16="http://schemas.microsoft.com/office/drawing/2014/main" id="{BF83042E-5892-4998-9268-9B38B05466EB}"/>
              </a:ext>
            </a:extLst>
          </p:cNvPr>
          <p:cNvSpPr txBox="1"/>
          <p:nvPr/>
        </p:nvSpPr>
        <p:spPr>
          <a:xfrm>
            <a:off x="1403648" y="211174"/>
            <a:ext cx="6336704" cy="475982"/>
          </a:xfrm>
          <a:prstGeom prst="rect">
            <a:avLst/>
          </a:prstGeom>
          <a:noFill/>
          <a:ln>
            <a:noFill/>
          </a:ln>
        </p:spPr>
        <p:txBody>
          <a:bodyPr spcFirstLastPara="1" wrap="square" lIns="91425" tIns="45700" rIns="91425" bIns="45700" anchor="t" anchorCtr="0">
            <a:noAutofit/>
          </a:bodyPr>
          <a:lstStyle/>
          <a:p>
            <a:pPr lvl="0" algn="ctr"/>
            <a:r>
              <a:rPr lang="pt-BR" sz="3200" b="1" dirty="0">
                <a:solidFill>
                  <a:schemeClr val="lt1"/>
                </a:solidFill>
                <a:latin typeface="Open Sans"/>
                <a:ea typeface="Open Sans"/>
                <a:cs typeface="Open Sans"/>
                <a:sym typeface="Open Sans"/>
              </a:rPr>
              <a:t>Iniciação a programação</a:t>
            </a:r>
          </a:p>
        </p:txBody>
      </p:sp>
      <p:sp>
        <p:nvSpPr>
          <p:cNvPr id="17" name="CaixaDeTexto 16">
            <a:extLst>
              <a:ext uri="{FF2B5EF4-FFF2-40B4-BE49-F238E27FC236}">
                <a16:creationId xmlns:a16="http://schemas.microsoft.com/office/drawing/2014/main" id="{B317323B-F53E-4855-AD96-13CA1A84FBCF}"/>
              </a:ext>
            </a:extLst>
          </p:cNvPr>
          <p:cNvSpPr txBox="1"/>
          <p:nvPr/>
        </p:nvSpPr>
        <p:spPr>
          <a:xfrm>
            <a:off x="168940" y="1479347"/>
            <a:ext cx="6490421" cy="2939266"/>
          </a:xfrm>
          <a:prstGeom prst="rect">
            <a:avLst/>
          </a:prstGeom>
          <a:noFill/>
        </p:spPr>
        <p:txBody>
          <a:bodyPr wrap="square">
            <a:spAutoFit/>
          </a:bodyPr>
          <a:lstStyle/>
          <a:p>
            <a:pPr algn="l">
              <a:spcAft>
                <a:spcPts val="600"/>
              </a:spcAft>
            </a:pPr>
            <a:r>
              <a:rPr lang="pt-BR" sz="1600" b="0" i="0" u="none" strike="noStrike" baseline="0" dirty="0">
                <a:latin typeface="Open Sans" panose="020B0606030504020204" pitchFamily="34" charset="0"/>
                <a:ea typeface="Open Sans" panose="020B0606030504020204" pitchFamily="34" charset="0"/>
                <a:cs typeface="Open Sans" panose="020B0606030504020204" pitchFamily="34" charset="0"/>
              </a:rPr>
              <a:t>A sala deverá se  dividir em três grupos.</a:t>
            </a:r>
          </a:p>
          <a:p>
            <a:pPr algn="l">
              <a:spcAft>
                <a:spcPts val="600"/>
              </a:spcAft>
            </a:pPr>
            <a:r>
              <a:rPr lang="pt-BR" sz="1600" dirty="0">
                <a:latin typeface="Open Sans" panose="020B0606030504020204" pitchFamily="34" charset="0"/>
                <a:ea typeface="Open Sans" panose="020B0606030504020204" pitchFamily="34" charset="0"/>
                <a:cs typeface="Open Sans" panose="020B0606030504020204" pitchFamily="34" charset="0"/>
              </a:rPr>
              <a:t>Cada grupo escolhe três membros do grupo para participar.</a:t>
            </a:r>
          </a:p>
          <a:p>
            <a:pPr algn="l">
              <a:spcAft>
                <a:spcPts val="600"/>
              </a:spcAft>
            </a:pPr>
            <a:r>
              <a:rPr lang="pt-BR" sz="1600" b="0" i="0" u="none" strike="noStrike" baseline="0" dirty="0">
                <a:latin typeface="Open Sans" panose="020B0606030504020204" pitchFamily="34" charset="0"/>
                <a:ea typeface="Open Sans" panose="020B0606030504020204" pitchFamily="34" charset="0"/>
                <a:cs typeface="Open Sans" panose="020B0606030504020204" pitchFamily="34" charset="0"/>
              </a:rPr>
              <a:t>Cada membro escolhido assume um papel: programador, testador e </a:t>
            </a:r>
            <a:r>
              <a:rPr lang="pt-BR" sz="1600" dirty="0">
                <a:latin typeface="Open Sans" panose="020B0606030504020204" pitchFamily="34" charset="0"/>
                <a:ea typeface="Open Sans" panose="020B0606030504020204" pitchFamily="34" charset="0"/>
                <a:cs typeface="Open Sans" panose="020B0606030504020204" pitchFamily="34" charset="0"/>
              </a:rPr>
              <a:t>robô.</a:t>
            </a:r>
            <a:endParaRPr lang="pt-BR" sz="1600" b="0" i="0" u="none" strike="noStrike" baseline="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spcAft>
                <a:spcPts val="600"/>
              </a:spcAft>
              <a:buFont typeface="Arial" panose="020B0604020202020204" pitchFamily="34" charset="0"/>
              <a:buChar char="•"/>
            </a:pPr>
            <a:r>
              <a:rPr lang="pt-BR" sz="1600" b="0" i="0" u="none" strike="noStrike" baseline="0" dirty="0">
                <a:latin typeface="Open Sans" panose="020B0606030504020204" pitchFamily="34" charset="0"/>
                <a:ea typeface="Open Sans" panose="020B0606030504020204" pitchFamily="34" charset="0"/>
                <a:cs typeface="Open Sans" panose="020B0606030504020204" pitchFamily="34" charset="0"/>
              </a:rPr>
              <a:t>Programador: é aquele que deve escrever o programa antes do testador.</a:t>
            </a:r>
          </a:p>
          <a:p>
            <a:pPr marL="285750" indent="-285750" algn="l">
              <a:spcAft>
                <a:spcPts val="600"/>
              </a:spcAft>
              <a:buFont typeface="Arial" panose="020B0604020202020204" pitchFamily="34" charset="0"/>
              <a:buChar char="•"/>
            </a:pPr>
            <a:r>
              <a:rPr lang="pt-BR" sz="1600" b="0" i="0" u="none" strike="noStrike" baseline="0" dirty="0">
                <a:latin typeface="Open Sans" panose="020B0606030504020204" pitchFamily="34" charset="0"/>
                <a:ea typeface="Open Sans" panose="020B0606030504020204" pitchFamily="34" charset="0"/>
                <a:cs typeface="Open Sans" panose="020B0606030504020204" pitchFamily="34" charset="0"/>
              </a:rPr>
              <a:t>Testador: aquele que vai testar o programa do desenvolvedor, instruindo o robô.</a:t>
            </a:r>
          </a:p>
          <a:p>
            <a:pPr marL="285750" indent="-285750" algn="l">
              <a:spcAft>
                <a:spcPts val="600"/>
              </a:spcAft>
              <a:buFont typeface="Arial" panose="020B0604020202020204" pitchFamily="34" charset="0"/>
              <a:buChar char="•"/>
            </a:pPr>
            <a:r>
              <a:rPr lang="pt-BR" sz="1600" b="0" i="0" u="none" strike="noStrike" baseline="0" dirty="0">
                <a:latin typeface="Open Sans" panose="020B0606030504020204" pitchFamily="34" charset="0"/>
                <a:ea typeface="Open Sans" panose="020B0606030504020204" pitchFamily="34" charset="0"/>
                <a:cs typeface="Open Sans" panose="020B0606030504020204" pitchFamily="34" charset="0"/>
              </a:rPr>
              <a:t>Robô: Deve seguir as ordens do testador. O Robô somente segue as ordens, e não pode dar opiniões.</a:t>
            </a:r>
          </a:p>
        </p:txBody>
      </p:sp>
      <p:pic>
        <p:nvPicPr>
          <p:cNvPr id="21" name="Imagem 20">
            <a:extLst>
              <a:ext uri="{FF2B5EF4-FFF2-40B4-BE49-F238E27FC236}">
                <a16:creationId xmlns:a16="http://schemas.microsoft.com/office/drawing/2014/main" id="{3A1FD4F6-52FE-4515-8FA8-D9F71E8EE7C1}"/>
              </a:ext>
            </a:extLst>
          </p:cNvPr>
          <p:cNvPicPr>
            <a:picLocks noChangeAspect="1"/>
          </p:cNvPicPr>
          <p:nvPr/>
        </p:nvPicPr>
        <p:blipFill rotWithShape="1">
          <a:blip r:embed="rId3"/>
          <a:srcRect l="67491" t="2774" r="7849" b="68172"/>
          <a:stretch/>
        </p:blipFill>
        <p:spPr>
          <a:xfrm>
            <a:off x="6659361" y="1161641"/>
            <a:ext cx="1080991" cy="1273638"/>
          </a:xfrm>
          <a:prstGeom prst="rect">
            <a:avLst/>
          </a:prstGeom>
        </p:spPr>
      </p:pic>
    </p:spTree>
    <p:extLst>
      <p:ext uri="{BB962C8B-B14F-4D97-AF65-F5344CB8AC3E}">
        <p14:creationId xmlns:p14="http://schemas.microsoft.com/office/powerpoint/2010/main" val="369795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p:cNvSpPr txBox="1"/>
          <p:nvPr/>
        </p:nvSpPr>
        <p:spPr>
          <a:xfrm>
            <a:off x="7598663" y="1263406"/>
            <a:ext cx="3653691" cy="307777"/>
          </a:xfrm>
          <a:prstGeom prst="rect">
            <a:avLst/>
          </a:prstGeom>
          <a:noFill/>
          <a:ln>
            <a:noFill/>
          </a:ln>
          <a:effectLst/>
        </p:spPr>
        <p:txBody>
          <a:bodyPr wrap="square" rtlCol="0">
            <a:spAutoFit/>
          </a:bodyPr>
          <a:lstStyle/>
          <a:p>
            <a:pPr>
              <a:spcBef>
                <a:spcPts val="1200"/>
              </a:spcBef>
            </a:pPr>
            <a:r>
              <a:rPr lang="pt-BR" dirty="0">
                <a:solidFill>
                  <a:srgbClr val="2E58A6"/>
                </a:solidFill>
                <a:latin typeface="Open Sans" panose="020B0606030504020204" pitchFamily="34" charset="0"/>
                <a:ea typeface="Open Sans" panose="020B0606030504020204" pitchFamily="34" charset="0"/>
                <a:cs typeface="Open Sans" panose="020B0606030504020204" pitchFamily="34" charset="0"/>
              </a:rPr>
              <a:t> </a:t>
            </a:r>
            <a:r>
              <a:rPr lang="pt-BR" b="1" dirty="0">
                <a:solidFill>
                  <a:srgbClr val="CC0066"/>
                </a:solidFill>
                <a:latin typeface="Open Sans" panose="020B0606030504020204" pitchFamily="34" charset="0"/>
                <a:ea typeface="Open Sans" panose="020B0606030504020204" pitchFamily="34" charset="0"/>
                <a:cs typeface="Open Sans" panose="020B0606030504020204" pitchFamily="34" charset="0"/>
              </a:rPr>
              <a:t>DANDARA</a:t>
            </a:r>
          </a:p>
        </p:txBody>
      </p:sp>
      <p:grpSp>
        <p:nvGrpSpPr>
          <p:cNvPr id="17" name="Grupo 12">
            <a:extLst>
              <a:ext uri="{FF2B5EF4-FFF2-40B4-BE49-F238E27FC236}">
                <a16:creationId xmlns:a16="http://schemas.microsoft.com/office/drawing/2014/main" id="{356DE518-48B7-4DA8-A9DB-BB4099AC5183}"/>
              </a:ext>
            </a:extLst>
          </p:cNvPr>
          <p:cNvGrpSpPr/>
          <p:nvPr/>
        </p:nvGrpSpPr>
        <p:grpSpPr>
          <a:xfrm>
            <a:off x="1403648" y="-2773"/>
            <a:ext cx="6336704" cy="741056"/>
            <a:chOff x="1403648" y="-2773"/>
            <a:chExt cx="6336704" cy="741056"/>
          </a:xfrm>
        </p:grpSpPr>
        <p:sp>
          <p:nvSpPr>
            <p:cNvPr id="18" name="Retângulo 17">
              <a:extLst>
                <a:ext uri="{FF2B5EF4-FFF2-40B4-BE49-F238E27FC236}">
                  <a16:creationId xmlns:a16="http://schemas.microsoft.com/office/drawing/2014/main" id="{EE4DEC9C-567C-4B2A-B14D-397830B584BE}"/>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tângulo 18">
              <a:extLst>
                <a:ext uri="{FF2B5EF4-FFF2-40B4-BE49-F238E27FC236}">
                  <a16:creationId xmlns:a16="http://schemas.microsoft.com/office/drawing/2014/main" id="{8C7D7507-F3FE-4776-8EBC-DE994253B35A}"/>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Balão de Fala: Retângulo 8">
            <a:extLst>
              <a:ext uri="{FF2B5EF4-FFF2-40B4-BE49-F238E27FC236}">
                <a16:creationId xmlns:a16="http://schemas.microsoft.com/office/drawing/2014/main" id="{9D1B63A2-5D26-40C6-9132-436618860774}"/>
              </a:ext>
            </a:extLst>
          </p:cNvPr>
          <p:cNvSpPr/>
          <p:nvPr/>
        </p:nvSpPr>
        <p:spPr>
          <a:xfrm>
            <a:off x="1743840" y="286515"/>
            <a:ext cx="4928792" cy="393929"/>
          </a:xfrm>
          <a:prstGeom prst="wedgeRectCallout">
            <a:avLst>
              <a:gd name="adj1" fmla="val 50487"/>
              <a:gd name="adj2" fmla="val 188512"/>
            </a:avLst>
          </a:prstGeom>
          <a:solidFill>
            <a:srgbClr val="9FBF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effectLst>
                  <a:glow rad="139700">
                    <a:schemeClr val="accent1">
                      <a:satMod val="175000"/>
                      <a:alpha val="40000"/>
                    </a:schemeClr>
                  </a:glow>
                </a:effectLst>
                <a:latin typeface="Open Sans" panose="020B0604020202020204" charset="0"/>
                <a:ea typeface="Open Sans" panose="020B0604020202020204" charset="0"/>
                <a:cs typeface="Open Sans" panose="020B0604020202020204" charset="0"/>
              </a:rPr>
              <a:t>O que aprendemos?</a:t>
            </a:r>
          </a:p>
        </p:txBody>
      </p:sp>
      <p:pic>
        <p:nvPicPr>
          <p:cNvPr id="3" name="Imagem 2">
            <a:extLst>
              <a:ext uri="{FF2B5EF4-FFF2-40B4-BE49-F238E27FC236}">
                <a16:creationId xmlns:a16="http://schemas.microsoft.com/office/drawing/2014/main" id="{605D0FD2-13BC-416E-9EF5-C09A625B8BCE}"/>
              </a:ext>
            </a:extLst>
          </p:cNvPr>
          <p:cNvPicPr>
            <a:picLocks noChangeAspect="1"/>
          </p:cNvPicPr>
          <p:nvPr/>
        </p:nvPicPr>
        <p:blipFill>
          <a:blip r:embed="rId3"/>
          <a:stretch>
            <a:fillRect/>
          </a:stretch>
        </p:blipFill>
        <p:spPr>
          <a:xfrm>
            <a:off x="687897" y="1518407"/>
            <a:ext cx="5838738" cy="3327668"/>
          </a:xfrm>
          <a:prstGeom prst="rect">
            <a:avLst/>
          </a:prstGeom>
        </p:spPr>
      </p:pic>
      <p:pic>
        <p:nvPicPr>
          <p:cNvPr id="21" name="Imagem 28">
            <a:extLst>
              <a:ext uri="{FF2B5EF4-FFF2-40B4-BE49-F238E27FC236}">
                <a16:creationId xmlns:a16="http://schemas.microsoft.com/office/drawing/2014/main" id="{C55EEDB1-2319-4387-B8D3-29E96680575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25407" y="1758894"/>
            <a:ext cx="2938873" cy="1917637"/>
          </a:xfrm>
          <a:prstGeom prst="rect">
            <a:avLst/>
          </a:prstGeom>
        </p:spPr>
      </p:pic>
      <p:pic>
        <p:nvPicPr>
          <p:cNvPr id="22" name="Imagem 14">
            <a:extLst>
              <a:ext uri="{FF2B5EF4-FFF2-40B4-BE49-F238E27FC236}">
                <a16:creationId xmlns:a16="http://schemas.microsoft.com/office/drawing/2014/main" id="{D9FBA5F6-A2F0-4A92-BCC6-A92228B3AD5D}"/>
              </a:ext>
            </a:extLst>
          </p:cNvPr>
          <p:cNvPicPr/>
          <p:nvPr/>
        </p:nvPicPr>
        <p:blipFill rotWithShape="1">
          <a:blip r:embed="rId5" cstate="print">
            <a:extLst>
              <a:ext uri="{28A0092B-C50C-407E-A947-70E740481C1C}">
                <a14:useLocalDpi xmlns:a14="http://schemas.microsoft.com/office/drawing/2010/main" val="0"/>
              </a:ext>
            </a:extLst>
          </a:blip>
          <a:srcRect l="6281" t="9795" r="7012"/>
          <a:stretch/>
        </p:blipFill>
        <p:spPr>
          <a:xfrm>
            <a:off x="864104" y="1575029"/>
            <a:ext cx="2464157" cy="2715451"/>
          </a:xfrm>
          <a:prstGeom prst="rect">
            <a:avLst/>
          </a:prstGeom>
        </p:spPr>
      </p:pic>
      <p:pic>
        <p:nvPicPr>
          <p:cNvPr id="23" name="Imagem 17">
            <a:extLst>
              <a:ext uri="{FF2B5EF4-FFF2-40B4-BE49-F238E27FC236}">
                <a16:creationId xmlns:a16="http://schemas.microsoft.com/office/drawing/2014/main" id="{22FF0438-57D6-4261-B79E-C6C0C1271B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031"/>
          <a:stretch/>
        </p:blipFill>
        <p:spPr>
          <a:xfrm>
            <a:off x="3731123" y="3481431"/>
            <a:ext cx="2707248" cy="1086393"/>
          </a:xfrm>
          <a:prstGeom prst="rect">
            <a:avLst/>
          </a:prstGeom>
        </p:spPr>
      </p:pic>
      <p:sp>
        <p:nvSpPr>
          <p:cNvPr id="4" name="CaixaDeTexto 3">
            <a:extLst>
              <a:ext uri="{FF2B5EF4-FFF2-40B4-BE49-F238E27FC236}">
                <a16:creationId xmlns:a16="http://schemas.microsoft.com/office/drawing/2014/main" id="{7FA9EAE4-BB23-4A66-9014-0BC16C6BD67F}"/>
              </a:ext>
            </a:extLst>
          </p:cNvPr>
          <p:cNvSpPr txBox="1"/>
          <p:nvPr/>
        </p:nvSpPr>
        <p:spPr>
          <a:xfrm>
            <a:off x="943621" y="1694341"/>
            <a:ext cx="2305121" cy="2893100"/>
          </a:xfrm>
          <a:prstGeom prst="rect">
            <a:avLst/>
          </a:prstGeom>
          <a:noFill/>
        </p:spPr>
        <p:txBody>
          <a:bodyPr wrap="square" rtlCol="0">
            <a:spAutoFit/>
          </a:bodyPr>
          <a:lstStyle/>
          <a:p>
            <a:r>
              <a:rPr lang="pt-BR" dirty="0">
                <a:latin typeface="Open Sans" panose="020B0604020202020204" charset="0"/>
                <a:ea typeface="Open Sans" panose="020B0604020202020204" charset="0"/>
                <a:cs typeface="Open Sans" panose="020B0604020202020204" charset="0"/>
              </a:rPr>
              <a:t>Compreender os primeiros passos da programação.</a:t>
            </a:r>
          </a:p>
          <a:p>
            <a:endParaRPr lang="pt-BR" dirty="0">
              <a:latin typeface="Open Sans" panose="020B0604020202020204" charset="0"/>
              <a:ea typeface="Open Sans" panose="020B0604020202020204" charset="0"/>
              <a:cs typeface="Open Sans" panose="020B0604020202020204" charset="0"/>
            </a:endParaRPr>
          </a:p>
          <a:p>
            <a:r>
              <a:rPr lang="pt-BR" dirty="0">
                <a:latin typeface="Open Sans" panose="020B0604020202020204" charset="0"/>
                <a:ea typeface="Open Sans" panose="020B0604020202020204" charset="0"/>
                <a:cs typeface="Open Sans" panose="020B0604020202020204" charset="0"/>
              </a:rPr>
              <a:t>Assimilar as etapas que envolvem uma tarefa de programação.</a:t>
            </a:r>
          </a:p>
          <a:p>
            <a:endParaRPr lang="pt-BR" dirty="0">
              <a:latin typeface="Open Sans" panose="020B0604020202020204" charset="0"/>
              <a:ea typeface="Open Sans" panose="020B0604020202020204" charset="0"/>
              <a:cs typeface="Open Sans" panose="020B0604020202020204" charset="0"/>
            </a:endParaRPr>
          </a:p>
          <a:p>
            <a:r>
              <a:rPr lang="pt-BR" dirty="0">
                <a:latin typeface="Open Sans" panose="020B0604020202020204" charset="0"/>
                <a:ea typeface="Open Sans" panose="020B0604020202020204" charset="0"/>
                <a:cs typeface="Open Sans" panose="020B0604020202020204" charset="0"/>
              </a:rPr>
              <a:t>Leitura e utilização de algoritmos.</a:t>
            </a:r>
          </a:p>
          <a:p>
            <a:endParaRPr lang="pt-BR" dirty="0">
              <a:latin typeface="Open Sans" panose="020B0604020202020204" charset="0"/>
              <a:ea typeface="Open Sans" panose="020B0604020202020204" charset="0"/>
              <a:cs typeface="Open Sans" panose="020B0604020202020204" charset="0"/>
            </a:endParaRPr>
          </a:p>
          <a:p>
            <a:endParaRPr lang="pt-BR" dirty="0">
              <a:latin typeface="Open Sans" panose="020B0604020202020204" charset="0"/>
              <a:ea typeface="Open Sans" panose="020B0604020202020204" charset="0"/>
              <a:cs typeface="Open Sans" panose="020B0604020202020204" charset="0"/>
            </a:endParaRPr>
          </a:p>
          <a:p>
            <a:r>
              <a:rPr lang="pt-BR" dirty="0">
                <a:latin typeface="Open Sans" panose="020B0604020202020204" charset="0"/>
                <a:ea typeface="Open Sans" panose="020B0604020202020204" charset="0"/>
                <a:cs typeface="Open Sans" panose="020B0604020202020204" charset="0"/>
              </a:rPr>
              <a:t> </a:t>
            </a:r>
            <a:endParaRPr lang="pt-BR" sz="800" dirty="0">
              <a:latin typeface="Open Sans" panose="020B0604020202020204" charset="0"/>
              <a:ea typeface="Open Sans" panose="020B0604020202020204" charset="0"/>
              <a:cs typeface="Open Sans" panose="020B0604020202020204" charset="0"/>
            </a:endParaRPr>
          </a:p>
        </p:txBody>
      </p:sp>
      <p:sp>
        <p:nvSpPr>
          <p:cNvPr id="5" name="CaixaDeTexto 4">
            <a:extLst>
              <a:ext uri="{FF2B5EF4-FFF2-40B4-BE49-F238E27FC236}">
                <a16:creationId xmlns:a16="http://schemas.microsoft.com/office/drawing/2014/main" id="{A880A42C-DB87-4B62-A782-964238F94E69}"/>
              </a:ext>
            </a:extLst>
          </p:cNvPr>
          <p:cNvSpPr txBox="1"/>
          <p:nvPr/>
        </p:nvSpPr>
        <p:spPr>
          <a:xfrm>
            <a:off x="3865714" y="1779535"/>
            <a:ext cx="2461828" cy="1415772"/>
          </a:xfrm>
          <a:prstGeom prst="rect">
            <a:avLst/>
          </a:prstGeom>
          <a:noFill/>
        </p:spPr>
        <p:txBody>
          <a:bodyPr wrap="square" rtlCol="0">
            <a:spAutoFit/>
          </a:bodyPr>
          <a:lstStyle/>
          <a:p>
            <a:r>
              <a:rPr lang="pt-BR" sz="1300" b="1" dirty="0">
                <a:solidFill>
                  <a:schemeClr val="accent1">
                    <a:lumMod val="75000"/>
                  </a:schemeClr>
                </a:solidFill>
                <a:latin typeface="Open Sans" panose="020B0604020202020204" charset="0"/>
                <a:ea typeface="Open Sans" panose="020B0604020202020204" charset="0"/>
                <a:cs typeface="Open Sans" panose="020B0604020202020204" charset="0"/>
              </a:rPr>
              <a:t>MATERIAIS NECESSÁRIOS:</a:t>
            </a:r>
          </a:p>
          <a:p>
            <a:endParaRPr lang="pt-BR" sz="1300" b="1" dirty="0">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pt-BR" sz="1200" dirty="0">
                <a:latin typeface="Open Sans" panose="020B0604020202020204" charset="0"/>
                <a:ea typeface="Open Sans" panose="020B0604020202020204" charset="0"/>
                <a:cs typeface="Open Sans" panose="020B0604020202020204" charset="0"/>
              </a:rPr>
              <a:t>LIVRO DE TECNOLOGIA</a:t>
            </a:r>
          </a:p>
          <a:p>
            <a:pPr marL="285750" indent="-285750">
              <a:buFont typeface="Arial" panose="020B0604020202020204" pitchFamily="34" charset="0"/>
              <a:buChar char="•"/>
            </a:pPr>
            <a:r>
              <a:rPr lang="pt-BR" sz="1200" dirty="0">
                <a:latin typeface="Open Sans" panose="020B0604020202020204" charset="0"/>
                <a:ea typeface="Open Sans" panose="020B0604020202020204" charset="0"/>
                <a:cs typeface="Open Sans" panose="020B0604020202020204" charset="0"/>
              </a:rPr>
              <a:t>LÁPIS</a:t>
            </a:r>
          </a:p>
          <a:p>
            <a:pPr marL="285750" indent="-285750">
              <a:buFont typeface="Arial" panose="020B0604020202020204" pitchFamily="34" charset="0"/>
              <a:buChar char="•"/>
            </a:pPr>
            <a:r>
              <a:rPr lang="pt-BR" sz="1200" dirty="0">
                <a:latin typeface="Open Sans" panose="020B0604020202020204" charset="0"/>
                <a:ea typeface="Open Sans" panose="020B0604020202020204" charset="0"/>
                <a:cs typeface="Open Sans" panose="020B0604020202020204" charset="0"/>
              </a:rPr>
              <a:t>BORRACHA</a:t>
            </a:r>
          </a:p>
          <a:p>
            <a:pPr marL="285750" indent="-285750">
              <a:buFont typeface="Arial" panose="020B0604020202020204" pitchFamily="34" charset="0"/>
              <a:buChar char="•"/>
            </a:pPr>
            <a:r>
              <a:rPr lang="pt-BR" sz="1200" dirty="0">
                <a:latin typeface="Open Sans" panose="020B0604020202020204" charset="0"/>
                <a:ea typeface="Open Sans" panose="020B0604020202020204" charset="0"/>
                <a:cs typeface="Open Sans" panose="020B0604020202020204" charset="0"/>
              </a:rPr>
              <a:t>APONTADOR</a:t>
            </a:r>
          </a:p>
          <a:p>
            <a:pPr marL="285750" indent="-285750">
              <a:buFont typeface="Arial" panose="020B0604020202020204" pitchFamily="34" charset="0"/>
              <a:buChar char="•"/>
            </a:pPr>
            <a:r>
              <a:rPr lang="pt-BR" sz="1200" dirty="0">
                <a:latin typeface="Open Sans" panose="020B0604020202020204" charset="0"/>
                <a:ea typeface="Open Sans" panose="020B0604020202020204" charset="0"/>
                <a:cs typeface="Open Sans" panose="020B0604020202020204" charset="0"/>
              </a:rPr>
              <a:t>MALHA QUADRICULADA</a:t>
            </a:r>
          </a:p>
        </p:txBody>
      </p:sp>
      <p:sp>
        <p:nvSpPr>
          <p:cNvPr id="6" name="Retângulo 5">
            <a:extLst>
              <a:ext uri="{FF2B5EF4-FFF2-40B4-BE49-F238E27FC236}">
                <a16:creationId xmlns:a16="http://schemas.microsoft.com/office/drawing/2014/main" id="{0290D4B3-DA8C-49FD-A202-6935A5CA7204}"/>
              </a:ext>
            </a:extLst>
          </p:cNvPr>
          <p:cNvSpPr/>
          <p:nvPr/>
        </p:nvSpPr>
        <p:spPr>
          <a:xfrm>
            <a:off x="4018643" y="4123027"/>
            <a:ext cx="1983941" cy="338554"/>
          </a:xfrm>
          <a:prstGeom prst="rect">
            <a:avLst/>
          </a:prstGeom>
        </p:spPr>
        <p:txBody>
          <a:bodyPr wrap="none">
            <a:spAutoFit/>
          </a:bodyPr>
          <a:lstStyle/>
          <a:p>
            <a:r>
              <a:rPr lang="pt-BR"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@profalinegaque</a:t>
            </a:r>
          </a:p>
        </p:txBody>
      </p:sp>
      <p:pic>
        <p:nvPicPr>
          <p:cNvPr id="24" name="Imagem 23">
            <a:extLst>
              <a:ext uri="{FF2B5EF4-FFF2-40B4-BE49-F238E27FC236}">
                <a16:creationId xmlns:a16="http://schemas.microsoft.com/office/drawing/2014/main" id="{92E7534A-6716-4E60-A491-C8BF1DCE1A90}"/>
              </a:ext>
            </a:extLst>
          </p:cNvPr>
          <p:cNvPicPr>
            <a:picLocks noChangeAspect="1"/>
          </p:cNvPicPr>
          <p:nvPr/>
        </p:nvPicPr>
        <p:blipFill>
          <a:blip r:embed="rId7"/>
          <a:stretch>
            <a:fillRect/>
          </a:stretch>
        </p:blipFill>
        <p:spPr>
          <a:xfrm>
            <a:off x="4741556" y="3685008"/>
            <a:ext cx="425903" cy="429543"/>
          </a:xfrm>
          <a:prstGeom prst="rect">
            <a:avLst/>
          </a:prstGeom>
        </p:spPr>
      </p:pic>
      <p:sp>
        <p:nvSpPr>
          <p:cNvPr id="27" name="Retângulo 26">
            <a:extLst>
              <a:ext uri="{FF2B5EF4-FFF2-40B4-BE49-F238E27FC236}">
                <a16:creationId xmlns:a16="http://schemas.microsoft.com/office/drawing/2014/main" id="{E1A1698A-3E80-4CEC-9C90-E0D8DE2E42C2}"/>
              </a:ext>
            </a:extLst>
          </p:cNvPr>
          <p:cNvSpPr/>
          <p:nvPr/>
        </p:nvSpPr>
        <p:spPr>
          <a:xfrm>
            <a:off x="6852744" y="860612"/>
            <a:ext cx="862876" cy="142972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1" name="Imagem 10">
            <a:extLst>
              <a:ext uri="{FF2B5EF4-FFF2-40B4-BE49-F238E27FC236}">
                <a16:creationId xmlns:a16="http://schemas.microsoft.com/office/drawing/2014/main" id="{F38F10A4-8513-4F7F-844A-36D78ADBC8DE}"/>
              </a:ext>
            </a:extLst>
          </p:cNvPr>
          <p:cNvPicPr>
            <a:picLocks noChangeAspect="1"/>
          </p:cNvPicPr>
          <p:nvPr/>
        </p:nvPicPr>
        <p:blipFill>
          <a:blip r:embed="rId8"/>
          <a:stretch>
            <a:fillRect/>
          </a:stretch>
        </p:blipFill>
        <p:spPr>
          <a:xfrm>
            <a:off x="2368876" y="3866218"/>
            <a:ext cx="757710" cy="827467"/>
          </a:xfrm>
          <a:prstGeom prst="rect">
            <a:avLst/>
          </a:prstGeom>
        </p:spPr>
      </p:pic>
      <p:pic>
        <p:nvPicPr>
          <p:cNvPr id="10" name="Imagem 9">
            <a:extLst>
              <a:ext uri="{FF2B5EF4-FFF2-40B4-BE49-F238E27FC236}">
                <a16:creationId xmlns:a16="http://schemas.microsoft.com/office/drawing/2014/main" id="{CBB36924-AC1B-4ED7-A170-6D089B4C0636}"/>
              </a:ext>
            </a:extLst>
          </p:cNvPr>
          <p:cNvPicPr>
            <a:picLocks noChangeAspect="1"/>
          </p:cNvPicPr>
          <p:nvPr/>
        </p:nvPicPr>
        <p:blipFill>
          <a:blip r:embed="rId9"/>
          <a:stretch>
            <a:fillRect/>
          </a:stretch>
        </p:blipFill>
        <p:spPr>
          <a:xfrm>
            <a:off x="6880785" y="887058"/>
            <a:ext cx="783538" cy="1368250"/>
          </a:xfrm>
          <a:prstGeom prst="rect">
            <a:avLst/>
          </a:prstGeom>
        </p:spPr>
      </p:pic>
    </p:spTree>
    <p:extLst>
      <p:ext uri="{BB962C8B-B14F-4D97-AF65-F5344CB8AC3E}">
        <p14:creationId xmlns:p14="http://schemas.microsoft.com/office/powerpoint/2010/main" val="410363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grpSp>
        <p:nvGrpSpPr>
          <p:cNvPr id="12" name="Google Shape;37;p4">
            <a:extLst>
              <a:ext uri="{FF2B5EF4-FFF2-40B4-BE49-F238E27FC236}">
                <a16:creationId xmlns:a16="http://schemas.microsoft.com/office/drawing/2014/main" id="{A4B2E50C-DD27-42F3-91E5-AC09C93F62C9}"/>
              </a:ext>
            </a:extLst>
          </p:cNvPr>
          <p:cNvGrpSpPr/>
          <p:nvPr/>
        </p:nvGrpSpPr>
        <p:grpSpPr>
          <a:xfrm>
            <a:off x="1403648" y="-2775"/>
            <a:ext cx="6336704" cy="808487"/>
            <a:chOff x="1403648" y="-2773"/>
            <a:chExt cx="6336704" cy="741056"/>
          </a:xfrm>
        </p:grpSpPr>
        <p:sp>
          <p:nvSpPr>
            <p:cNvPr id="14" name="Google Shape;38;p4">
              <a:extLst>
                <a:ext uri="{FF2B5EF4-FFF2-40B4-BE49-F238E27FC236}">
                  <a16:creationId xmlns:a16="http://schemas.microsoft.com/office/drawing/2014/main" id="{064435FE-7E75-4D8A-8B75-FA83D22FFF47}"/>
                </a:ext>
              </a:extLst>
            </p:cNvPr>
            <p:cNvSpPr/>
            <p:nvPr/>
          </p:nvSpPr>
          <p:spPr>
            <a:xfrm>
              <a:off x="1403648" y="195486"/>
              <a:ext cx="6336704" cy="542797"/>
            </a:xfrm>
            <a:prstGeom prst="rect">
              <a:avLst/>
            </a:prstGeom>
            <a:solidFill>
              <a:srgbClr val="2E58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39;p4">
              <a:extLst>
                <a:ext uri="{FF2B5EF4-FFF2-40B4-BE49-F238E27FC236}">
                  <a16:creationId xmlns:a16="http://schemas.microsoft.com/office/drawing/2014/main" id="{1CB70439-C514-4A9D-979B-E60F84219551}"/>
                </a:ext>
              </a:extLst>
            </p:cNvPr>
            <p:cNvSpPr/>
            <p:nvPr/>
          </p:nvSpPr>
          <p:spPr>
            <a:xfrm>
              <a:off x="1403648" y="-2773"/>
              <a:ext cx="6336704" cy="195486"/>
            </a:xfrm>
            <a:prstGeom prst="rect">
              <a:avLst/>
            </a:prstGeom>
            <a:solidFill>
              <a:srgbClr val="1109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 name="Google Shape;43;p4">
            <a:extLst>
              <a:ext uri="{FF2B5EF4-FFF2-40B4-BE49-F238E27FC236}">
                <a16:creationId xmlns:a16="http://schemas.microsoft.com/office/drawing/2014/main" id="{BF83042E-5892-4998-9268-9B38B05466EB}"/>
              </a:ext>
            </a:extLst>
          </p:cNvPr>
          <p:cNvSpPr txBox="1"/>
          <p:nvPr/>
        </p:nvSpPr>
        <p:spPr>
          <a:xfrm>
            <a:off x="1403648" y="229946"/>
            <a:ext cx="6336704" cy="475982"/>
          </a:xfrm>
          <a:prstGeom prst="rect">
            <a:avLst/>
          </a:prstGeom>
          <a:noFill/>
          <a:ln>
            <a:noFill/>
          </a:ln>
        </p:spPr>
        <p:txBody>
          <a:bodyPr spcFirstLastPara="1" wrap="square" lIns="91425" tIns="45700" rIns="91425" bIns="45700" anchor="t" anchorCtr="0">
            <a:noAutofit/>
          </a:bodyPr>
          <a:lstStyle/>
          <a:p>
            <a:pPr lvl="0" algn="ctr"/>
            <a:endParaRPr lang="pt-BR" sz="2400" b="1" dirty="0">
              <a:solidFill>
                <a:schemeClr val="lt1"/>
              </a:solidFill>
              <a:latin typeface="Open Sans"/>
              <a:ea typeface="Open Sans"/>
              <a:cs typeface="Open Sans"/>
              <a:sym typeface="Open Sans"/>
            </a:endParaRPr>
          </a:p>
        </p:txBody>
      </p:sp>
      <p:grpSp>
        <p:nvGrpSpPr>
          <p:cNvPr id="13" name="Google Shape;37;p4">
            <a:extLst>
              <a:ext uri="{FF2B5EF4-FFF2-40B4-BE49-F238E27FC236}">
                <a16:creationId xmlns:a16="http://schemas.microsoft.com/office/drawing/2014/main" id="{038D01C5-C6CC-4B02-9CD3-EE856648FDCD}"/>
              </a:ext>
            </a:extLst>
          </p:cNvPr>
          <p:cNvGrpSpPr/>
          <p:nvPr/>
        </p:nvGrpSpPr>
        <p:grpSpPr>
          <a:xfrm>
            <a:off x="1403648" y="-2775"/>
            <a:ext cx="6336704" cy="808487"/>
            <a:chOff x="1403648" y="-2773"/>
            <a:chExt cx="6336704" cy="741056"/>
          </a:xfrm>
        </p:grpSpPr>
        <p:sp>
          <p:nvSpPr>
            <p:cNvPr id="17" name="Google Shape;38;p4">
              <a:extLst>
                <a:ext uri="{FF2B5EF4-FFF2-40B4-BE49-F238E27FC236}">
                  <a16:creationId xmlns:a16="http://schemas.microsoft.com/office/drawing/2014/main" id="{78F23406-ADA4-4B85-AC51-5F4A8629519D}"/>
                </a:ext>
              </a:extLst>
            </p:cNvPr>
            <p:cNvSpPr/>
            <p:nvPr/>
          </p:nvSpPr>
          <p:spPr>
            <a:xfrm>
              <a:off x="1403648" y="195486"/>
              <a:ext cx="6336704" cy="542797"/>
            </a:xfrm>
            <a:prstGeom prst="rect">
              <a:avLst/>
            </a:prstGeom>
            <a:solidFill>
              <a:srgbClr val="2E58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39;p4">
              <a:extLst>
                <a:ext uri="{FF2B5EF4-FFF2-40B4-BE49-F238E27FC236}">
                  <a16:creationId xmlns:a16="http://schemas.microsoft.com/office/drawing/2014/main" id="{2A5AAAF8-31AE-4727-845B-9E49933B56E8}"/>
                </a:ext>
              </a:extLst>
            </p:cNvPr>
            <p:cNvSpPr/>
            <p:nvPr/>
          </p:nvSpPr>
          <p:spPr>
            <a:xfrm>
              <a:off x="1403648" y="-2773"/>
              <a:ext cx="6336704" cy="195486"/>
            </a:xfrm>
            <a:prstGeom prst="rect">
              <a:avLst/>
            </a:prstGeom>
            <a:solidFill>
              <a:srgbClr val="1109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0" name="Google Shape;43;p4">
            <a:extLst>
              <a:ext uri="{FF2B5EF4-FFF2-40B4-BE49-F238E27FC236}">
                <a16:creationId xmlns:a16="http://schemas.microsoft.com/office/drawing/2014/main" id="{F105FD54-7C5C-451D-93D2-2D31F99E9C1B}"/>
              </a:ext>
            </a:extLst>
          </p:cNvPr>
          <p:cNvSpPr txBox="1"/>
          <p:nvPr/>
        </p:nvSpPr>
        <p:spPr>
          <a:xfrm>
            <a:off x="1403648" y="247911"/>
            <a:ext cx="6336704" cy="475982"/>
          </a:xfrm>
          <a:prstGeom prst="rect">
            <a:avLst/>
          </a:prstGeom>
          <a:noFill/>
          <a:ln>
            <a:noFill/>
          </a:ln>
        </p:spPr>
        <p:txBody>
          <a:bodyPr spcFirstLastPara="1" wrap="square" lIns="91425" tIns="45700" rIns="91425" bIns="45700" anchor="t" anchorCtr="0">
            <a:noAutofit/>
          </a:bodyPr>
          <a:lstStyle/>
          <a:p>
            <a:pPr lvl="0" algn="ctr"/>
            <a:r>
              <a:rPr lang="pt-BR" sz="2400" b="1" dirty="0">
                <a:solidFill>
                  <a:schemeClr val="lt1"/>
                </a:solidFill>
                <a:latin typeface="Open Sans"/>
                <a:ea typeface="Open Sans"/>
                <a:cs typeface="Open Sans"/>
                <a:sym typeface="Open Sans"/>
              </a:rPr>
              <a:t>Anote na agenda!</a:t>
            </a:r>
          </a:p>
        </p:txBody>
      </p:sp>
      <p:pic>
        <p:nvPicPr>
          <p:cNvPr id="7" name="Imagem 6" descr="Forma&#10;&#10;Descrição gerada automaticamente">
            <a:extLst>
              <a:ext uri="{FF2B5EF4-FFF2-40B4-BE49-F238E27FC236}">
                <a16:creationId xmlns:a16="http://schemas.microsoft.com/office/drawing/2014/main" id="{267B2BCD-4664-4A51-8F3F-2742C79BE67C}"/>
              </a:ext>
            </a:extLst>
          </p:cNvPr>
          <p:cNvPicPr>
            <a:picLocks noChangeAspect="1"/>
          </p:cNvPicPr>
          <p:nvPr/>
        </p:nvPicPr>
        <p:blipFill>
          <a:blip r:embed="rId3"/>
          <a:stretch>
            <a:fillRect/>
          </a:stretch>
        </p:blipFill>
        <p:spPr>
          <a:xfrm>
            <a:off x="608382" y="913844"/>
            <a:ext cx="6106886" cy="4331918"/>
          </a:xfrm>
          <a:prstGeom prst="rect">
            <a:avLst/>
          </a:prstGeom>
        </p:spPr>
      </p:pic>
      <p:sp>
        <p:nvSpPr>
          <p:cNvPr id="28" name="CaixaDeTexto 27">
            <a:extLst>
              <a:ext uri="{FF2B5EF4-FFF2-40B4-BE49-F238E27FC236}">
                <a16:creationId xmlns:a16="http://schemas.microsoft.com/office/drawing/2014/main" id="{B0E89B16-77A2-4768-83BB-893E6D334ED4}"/>
              </a:ext>
            </a:extLst>
          </p:cNvPr>
          <p:cNvSpPr txBox="1"/>
          <p:nvPr/>
        </p:nvSpPr>
        <p:spPr>
          <a:xfrm>
            <a:off x="1009614" y="1481697"/>
            <a:ext cx="2488634" cy="1169551"/>
          </a:xfrm>
          <a:prstGeom prst="rect">
            <a:avLst/>
          </a:prstGeom>
          <a:noFill/>
        </p:spPr>
        <p:txBody>
          <a:bodyPr wrap="square">
            <a:spAutoFit/>
          </a:bodyPr>
          <a:lstStyle/>
          <a:p>
            <a:pPr>
              <a:spcAft>
                <a:spcPts val="1200"/>
              </a:spcAft>
            </a:pPr>
            <a:r>
              <a:rPr lang="pt-BR" sz="1400" dirty="0">
                <a:latin typeface="Open Sans" panose="020B0606030504020204" pitchFamily="34" charset="0"/>
                <a:ea typeface="Open Sans" panose="020B0606030504020204" pitchFamily="34" charset="0"/>
                <a:cs typeface="Open Sans" panose="020B0606030504020204" pitchFamily="34" charset="0"/>
              </a:rPr>
              <a:t>Colocamos em prática o que aprendemos sobre comandos com setas numa brincadeira de programação.</a:t>
            </a:r>
          </a:p>
        </p:txBody>
      </p:sp>
      <p:sp>
        <p:nvSpPr>
          <p:cNvPr id="29" name="Google Shape;41;p4">
            <a:extLst>
              <a:ext uri="{FF2B5EF4-FFF2-40B4-BE49-F238E27FC236}">
                <a16:creationId xmlns:a16="http://schemas.microsoft.com/office/drawing/2014/main" id="{4BBA8012-855F-4274-88E8-67209869BE21}"/>
              </a:ext>
            </a:extLst>
          </p:cNvPr>
          <p:cNvSpPr txBox="1"/>
          <p:nvPr/>
        </p:nvSpPr>
        <p:spPr>
          <a:xfrm>
            <a:off x="910812" y="1186221"/>
            <a:ext cx="2751013" cy="379641"/>
          </a:xfrm>
          <a:prstGeom prst="rect">
            <a:avLst/>
          </a:prstGeom>
          <a:noFill/>
          <a:ln>
            <a:noFill/>
          </a:ln>
        </p:spPr>
        <p:txBody>
          <a:bodyPr spcFirstLastPara="1" wrap="square" lIns="91425" tIns="45700" rIns="91425" bIns="45700" anchor="t" anchorCtr="0">
            <a:noAutofit/>
          </a:bodyPr>
          <a:lstStyle/>
          <a:p>
            <a:pPr lvl="0" algn="ctr">
              <a:buSzPts val="2200"/>
            </a:pPr>
            <a:r>
              <a:rPr lang="pt-BR" sz="1800" b="1" dirty="0">
                <a:solidFill>
                  <a:srgbClr val="2E58A6"/>
                </a:solidFill>
                <a:latin typeface="Open Sans"/>
                <a:ea typeface="Open Sans"/>
                <a:cs typeface="Open Sans"/>
                <a:sym typeface="Open Sans"/>
              </a:rPr>
              <a:t>O que aprendemos:</a:t>
            </a:r>
            <a:endParaRPr sz="1800" b="1" i="0" u="none" strike="noStrike" cap="none" dirty="0">
              <a:solidFill>
                <a:srgbClr val="2E58A6"/>
              </a:solidFill>
              <a:latin typeface="Open Sans"/>
              <a:ea typeface="Open Sans"/>
              <a:cs typeface="Open Sans"/>
              <a:sym typeface="Open Sans"/>
            </a:endParaRPr>
          </a:p>
        </p:txBody>
      </p:sp>
      <p:sp>
        <p:nvSpPr>
          <p:cNvPr id="30" name="Google Shape;41;p4">
            <a:extLst>
              <a:ext uri="{FF2B5EF4-FFF2-40B4-BE49-F238E27FC236}">
                <a16:creationId xmlns:a16="http://schemas.microsoft.com/office/drawing/2014/main" id="{07FD5985-441A-4779-951A-9AA44429BA85}"/>
              </a:ext>
            </a:extLst>
          </p:cNvPr>
          <p:cNvSpPr txBox="1"/>
          <p:nvPr/>
        </p:nvSpPr>
        <p:spPr>
          <a:xfrm>
            <a:off x="4323492" y="1031857"/>
            <a:ext cx="1559222" cy="376108"/>
          </a:xfrm>
          <a:prstGeom prst="rect">
            <a:avLst/>
          </a:prstGeom>
          <a:noFill/>
          <a:ln>
            <a:noFill/>
          </a:ln>
        </p:spPr>
        <p:txBody>
          <a:bodyPr spcFirstLastPara="1" wrap="square" lIns="91425" tIns="45700" rIns="91425" bIns="45700" anchor="t" anchorCtr="0">
            <a:noAutofit/>
          </a:bodyPr>
          <a:lstStyle/>
          <a:p>
            <a:pPr lvl="0" algn="ctr">
              <a:buSzPts val="2200"/>
            </a:pPr>
            <a:r>
              <a:rPr lang="pt-BR" sz="1800" b="1" dirty="0">
                <a:solidFill>
                  <a:srgbClr val="2E58A6"/>
                </a:solidFill>
                <a:latin typeface="Open Sans"/>
                <a:ea typeface="Open Sans"/>
                <a:cs typeface="Open Sans"/>
                <a:sym typeface="Open Sans"/>
              </a:rPr>
              <a:t>Tarefa:</a:t>
            </a:r>
            <a:endParaRPr sz="1800" b="1" i="0" u="none" strike="noStrike" cap="none" dirty="0">
              <a:solidFill>
                <a:srgbClr val="2E58A6"/>
              </a:solidFill>
              <a:latin typeface="Open Sans"/>
              <a:ea typeface="Open Sans"/>
              <a:cs typeface="Open Sans"/>
              <a:sym typeface="Open Sans"/>
            </a:endParaRPr>
          </a:p>
        </p:txBody>
      </p:sp>
      <p:pic>
        <p:nvPicPr>
          <p:cNvPr id="5" name="Imagem 4">
            <a:extLst>
              <a:ext uri="{FF2B5EF4-FFF2-40B4-BE49-F238E27FC236}">
                <a16:creationId xmlns:a16="http://schemas.microsoft.com/office/drawing/2014/main" id="{BA62E9B4-CE82-48C3-BF87-4D5B74B01190}"/>
              </a:ext>
            </a:extLst>
          </p:cNvPr>
          <p:cNvPicPr>
            <a:picLocks noChangeAspect="1"/>
          </p:cNvPicPr>
          <p:nvPr/>
        </p:nvPicPr>
        <p:blipFill rotWithShape="1">
          <a:blip r:embed="rId4"/>
          <a:srcRect l="7499" t="7554" r="68093" b="53370"/>
          <a:stretch/>
        </p:blipFill>
        <p:spPr>
          <a:xfrm>
            <a:off x="3596208" y="3105031"/>
            <a:ext cx="3107924" cy="2009862"/>
          </a:xfrm>
          <a:prstGeom prst="rect">
            <a:avLst/>
          </a:prstGeom>
        </p:spPr>
      </p:pic>
      <p:sp>
        <p:nvSpPr>
          <p:cNvPr id="31" name="CaixaDeTexto 30">
            <a:extLst>
              <a:ext uri="{FF2B5EF4-FFF2-40B4-BE49-F238E27FC236}">
                <a16:creationId xmlns:a16="http://schemas.microsoft.com/office/drawing/2014/main" id="{6A30940F-A41B-48C3-BD9D-7973137CEAFF}"/>
              </a:ext>
            </a:extLst>
          </p:cNvPr>
          <p:cNvSpPr txBox="1"/>
          <p:nvPr/>
        </p:nvSpPr>
        <p:spPr>
          <a:xfrm>
            <a:off x="3881213" y="1377307"/>
            <a:ext cx="2510990" cy="1446550"/>
          </a:xfrm>
          <a:prstGeom prst="rect">
            <a:avLst/>
          </a:prstGeom>
          <a:noFill/>
        </p:spPr>
        <p:txBody>
          <a:bodyPr wrap="square">
            <a:spAutoFit/>
          </a:bodyPr>
          <a:lstStyle/>
          <a:p>
            <a:pPr>
              <a:spcAft>
                <a:spcPts val="1200"/>
              </a:spcAft>
            </a:pPr>
            <a:r>
              <a:rPr lang="pt-BR" sz="1300" dirty="0">
                <a:latin typeface="Open Sans" panose="020B0606030504020204" pitchFamily="34" charset="0"/>
                <a:ea typeface="Open Sans" panose="020B0606030504020204" pitchFamily="34" charset="0"/>
                <a:cs typeface="Open Sans" panose="020B0606030504020204" pitchFamily="34" charset="0"/>
              </a:rPr>
              <a:t>Realize o jogo da Situação de Aprendizagem 4, compartilhando os comandos escritos pelo programador.</a:t>
            </a:r>
          </a:p>
          <a:p>
            <a:pPr>
              <a:spcAft>
                <a:spcPts val="1200"/>
              </a:spcAft>
            </a:pPr>
            <a:r>
              <a:rPr lang="pt-BR" sz="1300" dirty="0">
                <a:latin typeface="Open Sans" panose="020B0606030504020204" pitchFamily="34" charset="0"/>
                <a:ea typeface="Open Sans" panose="020B0606030504020204" pitchFamily="34" charset="0"/>
                <a:cs typeface="Open Sans" panose="020B0606030504020204" pitchFamily="34" charset="0"/>
              </a:rPr>
              <a:t>Execute os comandos e identifique </a:t>
            </a:r>
            <a:r>
              <a:rPr lang="pt-BR" sz="1300" i="1" dirty="0">
                <a:latin typeface="Open Sans" panose="020B0606030504020204" pitchFamily="34" charset="0"/>
                <a:ea typeface="Open Sans" panose="020B0606030504020204" pitchFamily="34" charset="0"/>
                <a:cs typeface="Open Sans" panose="020B0606030504020204" pitchFamily="34" charset="0"/>
              </a:rPr>
              <a:t>bugs</a:t>
            </a:r>
            <a:r>
              <a:rPr lang="pt-BR" sz="1300" dirty="0">
                <a:latin typeface="Open Sans" panose="020B0606030504020204" pitchFamily="34" charset="0"/>
                <a:ea typeface="Open Sans" panose="020B0606030504020204" pitchFamily="34" charset="0"/>
                <a:cs typeface="Open Sans" panose="020B0606030504020204" pitchFamily="34" charset="0"/>
              </a:rPr>
              <a:t>.</a:t>
            </a:r>
          </a:p>
        </p:txBody>
      </p:sp>
      <p:sp>
        <p:nvSpPr>
          <p:cNvPr id="33" name="Google Shape;41;p4">
            <a:extLst>
              <a:ext uri="{FF2B5EF4-FFF2-40B4-BE49-F238E27FC236}">
                <a16:creationId xmlns:a16="http://schemas.microsoft.com/office/drawing/2014/main" id="{B6B5376A-FE00-4C51-81C1-7F25DA8DA6EB}"/>
              </a:ext>
            </a:extLst>
          </p:cNvPr>
          <p:cNvSpPr txBox="1"/>
          <p:nvPr/>
        </p:nvSpPr>
        <p:spPr>
          <a:xfrm>
            <a:off x="4154804" y="3308487"/>
            <a:ext cx="2181037" cy="324502"/>
          </a:xfrm>
          <a:prstGeom prst="rect">
            <a:avLst/>
          </a:prstGeom>
          <a:noFill/>
          <a:ln>
            <a:noFill/>
          </a:ln>
        </p:spPr>
        <p:txBody>
          <a:bodyPr spcFirstLastPara="1" wrap="square" lIns="91425" tIns="45700" rIns="91425" bIns="45700" anchor="t" anchorCtr="0">
            <a:noAutofit/>
          </a:bodyPr>
          <a:lstStyle/>
          <a:p>
            <a:pPr lvl="0" algn="ctr">
              <a:buSzPts val="2200"/>
            </a:pPr>
            <a:r>
              <a:rPr lang="pt-BR" sz="1600" b="1" dirty="0">
                <a:solidFill>
                  <a:srgbClr val="2E58A6"/>
                </a:solidFill>
                <a:latin typeface="Open Sans"/>
                <a:ea typeface="Open Sans"/>
                <a:cs typeface="Open Sans"/>
                <a:sym typeface="Open Sans"/>
              </a:rPr>
              <a:t>Na próxima aula...</a:t>
            </a:r>
            <a:endParaRPr sz="1600" b="1" i="0" u="none" strike="noStrike" cap="none" dirty="0">
              <a:solidFill>
                <a:srgbClr val="2E58A6"/>
              </a:solidFill>
              <a:latin typeface="Open Sans"/>
              <a:ea typeface="Open Sans"/>
              <a:cs typeface="Open Sans"/>
              <a:sym typeface="Open Sans"/>
            </a:endParaRPr>
          </a:p>
        </p:txBody>
      </p:sp>
      <p:sp>
        <p:nvSpPr>
          <p:cNvPr id="35" name="CaixaDeTexto 34">
            <a:extLst>
              <a:ext uri="{FF2B5EF4-FFF2-40B4-BE49-F238E27FC236}">
                <a16:creationId xmlns:a16="http://schemas.microsoft.com/office/drawing/2014/main" id="{46740B8A-287E-4D0B-860F-0BF63E045DA5}"/>
              </a:ext>
            </a:extLst>
          </p:cNvPr>
          <p:cNvSpPr txBox="1"/>
          <p:nvPr/>
        </p:nvSpPr>
        <p:spPr>
          <a:xfrm>
            <a:off x="3786511" y="3628066"/>
            <a:ext cx="2917621" cy="1600438"/>
          </a:xfrm>
          <a:prstGeom prst="rect">
            <a:avLst/>
          </a:prstGeom>
          <a:noFill/>
        </p:spPr>
        <p:txBody>
          <a:bodyPr wrap="square">
            <a:spAutoFit/>
          </a:bodyPr>
          <a:lstStyle/>
          <a:p>
            <a:r>
              <a:rPr lang="pt-BR" sz="1400" dirty="0">
                <a:latin typeface="Open Sans" panose="020B0606030504020204" pitchFamily="34" charset="0"/>
                <a:ea typeface="Open Sans" panose="020B0606030504020204" pitchFamily="34" charset="0"/>
                <a:cs typeface="Open Sans" panose="020B0606030504020204" pitchFamily="34" charset="0"/>
              </a:rPr>
              <a:t>Recorte as peças do robô no anexo (</a:t>
            </a:r>
            <a:r>
              <a:rPr lang="pt-BR" sz="1400" dirty="0" err="1">
                <a:latin typeface="Open Sans" panose="020B0606030504020204" pitchFamily="34" charset="0"/>
                <a:ea typeface="Open Sans" panose="020B0606030504020204" pitchFamily="34" charset="0"/>
                <a:cs typeface="Open Sans" panose="020B0606030504020204" pitchFamily="34" charset="0"/>
              </a:rPr>
              <a:t>pág</a:t>
            </a:r>
            <a:r>
              <a:rPr lang="pt-BR" sz="1400" dirty="0">
                <a:latin typeface="Open Sans" panose="020B0606030504020204" pitchFamily="34" charset="0"/>
                <a:ea typeface="Open Sans" panose="020B0606030504020204" pitchFamily="34" charset="0"/>
                <a:cs typeface="Open Sans" panose="020B0606030504020204" pitchFamily="34" charset="0"/>
              </a:rPr>
              <a:t> 169) ou providencie os materiais recicláveis correspondentes para a construção dele na próxima aula.</a:t>
            </a:r>
          </a:p>
          <a:p>
            <a:endParaRPr lang="pt-BR"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Imagem 1">
            <a:extLst>
              <a:ext uri="{FF2B5EF4-FFF2-40B4-BE49-F238E27FC236}">
                <a16:creationId xmlns:a16="http://schemas.microsoft.com/office/drawing/2014/main" id="{25F41F39-5AA1-45E8-88E9-05C7E3B78DFB}"/>
              </a:ext>
            </a:extLst>
          </p:cNvPr>
          <p:cNvPicPr>
            <a:picLocks noChangeAspect="1"/>
          </p:cNvPicPr>
          <p:nvPr/>
        </p:nvPicPr>
        <p:blipFill rotWithShape="1">
          <a:blip r:embed="rId5"/>
          <a:srcRect l="11577" t="67671" r="75042" b="7861"/>
          <a:stretch/>
        </p:blipFill>
        <p:spPr>
          <a:xfrm rot="811243">
            <a:off x="1151407" y="2933272"/>
            <a:ext cx="504481" cy="922479"/>
          </a:xfrm>
          <a:prstGeom prst="rect">
            <a:avLst/>
          </a:prstGeom>
        </p:spPr>
      </p:pic>
      <p:pic>
        <p:nvPicPr>
          <p:cNvPr id="3" name="Imagem 2">
            <a:extLst>
              <a:ext uri="{FF2B5EF4-FFF2-40B4-BE49-F238E27FC236}">
                <a16:creationId xmlns:a16="http://schemas.microsoft.com/office/drawing/2014/main" id="{E6F4454D-19B8-4074-A0C9-3C2D8B5F93E9}"/>
              </a:ext>
            </a:extLst>
          </p:cNvPr>
          <p:cNvPicPr>
            <a:picLocks noChangeAspect="1"/>
          </p:cNvPicPr>
          <p:nvPr/>
        </p:nvPicPr>
        <p:blipFill rotWithShape="1">
          <a:blip r:embed="rId5"/>
          <a:srcRect l="71224" t="68659" r="11502" b="6332"/>
          <a:stretch/>
        </p:blipFill>
        <p:spPr>
          <a:xfrm>
            <a:off x="2114677" y="2733557"/>
            <a:ext cx="637122" cy="922390"/>
          </a:xfrm>
          <a:prstGeom prst="rect">
            <a:avLst/>
          </a:prstGeom>
        </p:spPr>
      </p:pic>
      <p:sp>
        <p:nvSpPr>
          <p:cNvPr id="38" name="CaixaDeTexto 37">
            <a:extLst>
              <a:ext uri="{FF2B5EF4-FFF2-40B4-BE49-F238E27FC236}">
                <a16:creationId xmlns:a16="http://schemas.microsoft.com/office/drawing/2014/main" id="{23B18431-370F-4CF9-A261-F019155FDF25}"/>
              </a:ext>
            </a:extLst>
          </p:cNvPr>
          <p:cNvSpPr txBox="1"/>
          <p:nvPr/>
        </p:nvSpPr>
        <p:spPr>
          <a:xfrm>
            <a:off x="-832896" y="3120874"/>
            <a:ext cx="4581832" cy="400110"/>
          </a:xfrm>
          <a:prstGeom prst="rect">
            <a:avLst/>
          </a:prstGeom>
          <a:noFill/>
        </p:spPr>
        <p:txBody>
          <a:bodyPr wrap="square">
            <a:spAutoFit/>
          </a:bodyPr>
          <a:lstStyle/>
          <a:p>
            <a:r>
              <a:rPr lang="pt-BR" sz="1000" dirty="0"/>
              <a:t>https://www.gettyimages.com.br/detail/ilustra%C3%A7%C3%A3o/cartoon-robots-set-ilustra%C3%A7%C3%A3o-royalty-free/638290298?adppopup=true</a:t>
            </a:r>
          </a:p>
        </p:txBody>
      </p:sp>
      <p:sp>
        <p:nvSpPr>
          <p:cNvPr id="39" name="CaixaDeTexto 38">
            <a:extLst>
              <a:ext uri="{FF2B5EF4-FFF2-40B4-BE49-F238E27FC236}">
                <a16:creationId xmlns:a16="http://schemas.microsoft.com/office/drawing/2014/main" id="{DFF19A6F-9EF8-479A-B178-E9EDFD9204C9}"/>
              </a:ext>
            </a:extLst>
          </p:cNvPr>
          <p:cNvSpPr txBox="1"/>
          <p:nvPr/>
        </p:nvSpPr>
        <p:spPr>
          <a:xfrm>
            <a:off x="5245321" y="3989282"/>
            <a:ext cx="4988102" cy="553998"/>
          </a:xfrm>
          <a:prstGeom prst="rect">
            <a:avLst/>
          </a:prstGeom>
          <a:noFill/>
        </p:spPr>
        <p:txBody>
          <a:bodyPr wrap="square">
            <a:spAutoFit/>
          </a:bodyPr>
          <a:lstStyle/>
          <a:p>
            <a:r>
              <a:rPr lang="pt-BR" sz="1000" dirty="0"/>
              <a:t>https://www.gettyimages.com.br/detail/ilustra%C3%A7%C3%A3o/colored-sheets-of-note-papers-set-collection-ilustra%C3%A7%C3%A3o-royalty-free/1299755958?adppopup=true</a:t>
            </a:r>
          </a:p>
        </p:txBody>
      </p:sp>
      <p:sp>
        <p:nvSpPr>
          <p:cNvPr id="41" name="CaixaDeTexto 40">
            <a:extLst>
              <a:ext uri="{FF2B5EF4-FFF2-40B4-BE49-F238E27FC236}">
                <a16:creationId xmlns:a16="http://schemas.microsoft.com/office/drawing/2014/main" id="{5D34A758-BD36-4839-886E-E52DCD571846}"/>
              </a:ext>
            </a:extLst>
          </p:cNvPr>
          <p:cNvSpPr txBox="1"/>
          <p:nvPr/>
        </p:nvSpPr>
        <p:spPr>
          <a:xfrm>
            <a:off x="6625243" y="2451193"/>
            <a:ext cx="4582632" cy="400110"/>
          </a:xfrm>
          <a:prstGeom prst="rect">
            <a:avLst/>
          </a:prstGeom>
          <a:noFill/>
        </p:spPr>
        <p:txBody>
          <a:bodyPr wrap="square">
            <a:spAutoFit/>
          </a:bodyPr>
          <a:lstStyle/>
          <a:p>
            <a:r>
              <a:rPr lang="pt-BR" sz="1000" dirty="0"/>
              <a:t>https://www.gettyimages.com.br/detail/foto/blank-notebook-and-pencil-imagem-royalty-free/157580788?adppopup=true</a:t>
            </a:r>
          </a:p>
        </p:txBody>
      </p:sp>
    </p:spTree>
    <p:extLst>
      <p:ext uri="{BB962C8B-B14F-4D97-AF65-F5344CB8AC3E}">
        <p14:creationId xmlns:p14="http://schemas.microsoft.com/office/powerpoint/2010/main" val="4125253222"/>
      </p:ext>
    </p:extLst>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E2B4C91EEE5E84296B94B5015D939EF" ma:contentTypeVersion="11" ma:contentTypeDescription="Crie um novo documento." ma:contentTypeScope="" ma:versionID="cf7721670b7d0711a967f59609ec785b">
  <xsd:schema xmlns:xsd="http://www.w3.org/2001/XMLSchema" xmlns:xs="http://www.w3.org/2001/XMLSchema" xmlns:p="http://schemas.microsoft.com/office/2006/metadata/properties" xmlns:ns3="15ab8ffa-d6cf-4a70-ab43-7483577143c8" xmlns:ns4="2af3bdbf-ef42-48e4-8ff8-6fced955bf6b" targetNamespace="http://schemas.microsoft.com/office/2006/metadata/properties" ma:root="true" ma:fieldsID="7dea958ae8f381971aa42084cfb11e80" ns3:_="" ns4:_="">
    <xsd:import namespace="15ab8ffa-d6cf-4a70-ab43-7483577143c8"/>
    <xsd:import namespace="2af3bdbf-ef42-48e4-8ff8-6fced955bf6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b8ffa-d6cf-4a70-ab43-7483577143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f3bdbf-ef42-48e4-8ff8-6fced955bf6b"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SharingHintHash" ma:index="17"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3D46D-0F92-4A00-968A-9FC5076459B3}">
  <ds:schemaRefs>
    <ds:schemaRef ds:uri="http://schemas.microsoft.com/office/2006/documentManagement/type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2af3bdbf-ef42-48e4-8ff8-6fced955bf6b"/>
    <ds:schemaRef ds:uri="15ab8ffa-d6cf-4a70-ab43-7483577143c8"/>
    <ds:schemaRef ds:uri="http://purl.org/dc/elements/1.1/"/>
  </ds:schemaRefs>
</ds:datastoreItem>
</file>

<file path=customXml/itemProps2.xml><?xml version="1.0" encoding="utf-8"?>
<ds:datastoreItem xmlns:ds="http://schemas.openxmlformats.org/officeDocument/2006/customXml" ds:itemID="{4FB5BF03-CB4B-4039-B18C-5C6804E171EE}">
  <ds:schemaRefs>
    <ds:schemaRef ds:uri="http://schemas.microsoft.com/sharepoint/v3/contenttype/forms"/>
  </ds:schemaRefs>
</ds:datastoreItem>
</file>

<file path=customXml/itemProps3.xml><?xml version="1.0" encoding="utf-8"?>
<ds:datastoreItem xmlns:ds="http://schemas.openxmlformats.org/officeDocument/2006/customXml" ds:itemID="{BA0489A9-F8D2-4BE9-9B92-48961E8D53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ab8ffa-d6cf-4a70-ab43-7483577143c8"/>
    <ds:schemaRef ds:uri="2af3bdbf-ef42-48e4-8ff8-6fced955b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33372</TotalTime>
  <Words>987</Words>
  <Application>Microsoft Office PowerPoint</Application>
  <PresentationFormat>Apresentação na tela (16:9)</PresentationFormat>
  <Paragraphs>76</Paragraphs>
  <Slides>7</Slides>
  <Notes>7</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vt:i4>
      </vt:variant>
    </vt:vector>
  </HeadingPairs>
  <TitlesOfParts>
    <vt:vector size="12" baseType="lpstr">
      <vt:lpstr>Open Sans</vt:lpstr>
      <vt:lpstr>Trebuchet MS</vt:lpstr>
      <vt:lpstr>Calibri</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Administrador</dc:creator>
  <cp:lastModifiedBy>Silvia Regina Peres</cp:lastModifiedBy>
  <cp:revision>1377</cp:revision>
  <dcterms:modified xsi:type="dcterms:W3CDTF">2022-03-15T11:11:34Z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0x0101001E2B4C91EEE5E84296B94B5015D939EF</vt:lpwstr>
  </property>
</Properties>
</file>