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sldIdLst>
    <p:sldId id="257" r:id="rId2"/>
    <p:sldId id="416" r:id="rId3"/>
    <p:sldId id="417" r:id="rId4"/>
    <p:sldId id="418" r:id="rId5"/>
    <p:sldId id="351" r:id="rId6"/>
    <p:sldId id="436" r:id="rId7"/>
    <p:sldId id="439" r:id="rId8"/>
    <p:sldId id="440" r:id="rId9"/>
    <p:sldId id="441" r:id="rId10"/>
    <p:sldId id="442" r:id="rId11"/>
    <p:sldId id="443" r:id="rId12"/>
    <p:sldId id="432" r:id="rId13"/>
    <p:sldId id="323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omic Sans MS" panose="030F0702030302020204" pitchFamily="66" charset="0"/>
      <p:regular r:id="rId20"/>
      <p:bold r:id="rId21"/>
      <p:italic r:id="rId22"/>
      <p:boldItalic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  <p:embeddedFont>
      <p:font typeface="Trebuchet MS" panose="020B0603020202020204" pitchFamily="34" charset="0"/>
      <p:regular r:id="rId28"/>
      <p:bold r:id="rId29"/>
      <p:italic r:id="rId30"/>
      <p:boldItalic r:id="rId31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6" userDrawn="1">
          <p15:clr>
            <a:srgbClr val="A4A3A4"/>
          </p15:clr>
        </p15:guide>
        <p15:guide id="4" pos="4921" userDrawn="1">
          <p15:clr>
            <a:srgbClr val="A4A3A4"/>
          </p15:clr>
        </p15:guide>
        <p15:guide id="5" orient="horz" pos="693">
          <p15:clr>
            <a:srgbClr val="A4A3A4"/>
          </p15:clr>
        </p15:guide>
        <p15:guide id="6" orient="horz" pos="1568">
          <p15:clr>
            <a:srgbClr val="A4A3A4"/>
          </p15:clr>
        </p15:guide>
        <p15:guide id="7" pos="368">
          <p15:clr>
            <a:srgbClr val="A4A3A4"/>
          </p15:clr>
        </p15:guide>
        <p15:guide id="8" pos="4872">
          <p15:clr>
            <a:srgbClr val="A4A3A4"/>
          </p15:clr>
        </p15:guide>
        <p15:guide id="9" pos="4269">
          <p15:clr>
            <a:srgbClr val="A4A3A4"/>
          </p15:clr>
        </p15:guide>
        <p15:guide id="10" pos="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c Mac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0979"/>
    <a:srgbClr val="2E58A6"/>
    <a:srgbClr val="F8F7F2"/>
    <a:srgbClr val="960000"/>
    <a:srgbClr val="0F6C37"/>
    <a:srgbClr val="FFFF99"/>
    <a:srgbClr val="9FBFCC"/>
    <a:srgbClr val="8B3331"/>
    <a:srgbClr val="DCDCDC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2" autoAdjust="0"/>
    <p:restoredTop sz="91667" autoAdjust="0"/>
  </p:normalViewPr>
  <p:slideViewPr>
    <p:cSldViewPr snapToGrid="0" snapToObjects="1" showGuides="1">
      <p:cViewPr varScale="1">
        <p:scale>
          <a:sx n="138" d="100"/>
          <a:sy n="138" d="100"/>
        </p:scale>
        <p:origin x="864" y="114"/>
      </p:cViewPr>
      <p:guideLst>
        <p:guide orient="horz" pos="156"/>
        <p:guide pos="4921"/>
        <p:guide orient="horz" pos="693"/>
        <p:guide orient="horz" pos="1568"/>
        <p:guide pos="368"/>
        <p:guide pos="4872"/>
        <p:guide pos="4269"/>
        <p:guide pos="87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2299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4671D-91CA-49A0-9207-0EBEA20498CF}" type="datetimeFigureOut">
              <a:rPr lang="pt-BR" smtClean="0"/>
              <a:t>15/03/2022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0D057-C3AD-482D-96E8-2134EA48E5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5177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0D057-C3AD-482D-96E8-2134EA48E5A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4282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Ícone: </a:t>
            </a: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Currículo em Ação – EMAI &amp; Tecnologia e Inovação, 2022. Vol.1. 5º ano. Caderno do professor, página 158.</a:t>
            </a:r>
            <a:endParaRPr lang="pt-BR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0D057-C3AD-482D-96E8-2134EA48E5A0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0230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Ícone: </a:t>
            </a: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Currículo em Ação – EMAI &amp; Tecnologia e Inovação, 2022. Vol.1. 5º ano. Caderno do professor, página 158. Imagem: https://pixabay.com/</a:t>
            </a:r>
            <a:r>
              <a:rPr lang="pt-BR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pt</a:t>
            </a: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pt-BR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illustrations</a:t>
            </a: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/id%c3%a9ia-vazio-papel-caneta-1876659/. Acesso em 25/02/2022.</a:t>
            </a:r>
            <a:endParaRPr lang="pt-BR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0D057-C3AD-482D-96E8-2134EA48E5A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772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0D057-C3AD-482D-96E8-2134EA48E5A0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5575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dirty="0">
                <a:solidFill>
                  <a:schemeClr val="accent2"/>
                </a:solidFill>
              </a:rPr>
              <a:t>Fonte das imagens: https://pixabay.com/</a:t>
            </a:r>
            <a:r>
              <a:rPr lang="pt-BR" sz="1200" b="1" dirty="0" err="1">
                <a:solidFill>
                  <a:schemeClr val="accent2"/>
                </a:solidFill>
              </a:rPr>
              <a:t>pt</a:t>
            </a:r>
            <a:r>
              <a:rPr lang="pt-BR" sz="1200" b="1" dirty="0">
                <a:solidFill>
                  <a:schemeClr val="accent2"/>
                </a:solidFill>
              </a:rPr>
              <a:t>/</a:t>
            </a:r>
            <a:r>
              <a:rPr lang="pt-BR" sz="1200" b="1" dirty="0" err="1">
                <a:solidFill>
                  <a:schemeClr val="accent2"/>
                </a:solidFill>
              </a:rPr>
              <a:t>illustrations</a:t>
            </a:r>
            <a:r>
              <a:rPr lang="pt-BR" sz="1200" b="1" dirty="0">
                <a:solidFill>
                  <a:schemeClr val="accent2"/>
                </a:solidFill>
              </a:rPr>
              <a:t>/caderno-espiral-aberto-1405082/; https://pixabay.com/</a:t>
            </a:r>
            <a:r>
              <a:rPr lang="pt-BR" sz="1200" b="1" dirty="0" err="1">
                <a:solidFill>
                  <a:schemeClr val="accent2"/>
                </a:solidFill>
              </a:rPr>
              <a:t>pt</a:t>
            </a:r>
            <a:r>
              <a:rPr lang="pt-BR" sz="1200" b="1" dirty="0">
                <a:solidFill>
                  <a:schemeClr val="accent2"/>
                </a:solidFill>
              </a:rPr>
              <a:t>/</a:t>
            </a:r>
            <a:r>
              <a:rPr lang="pt-BR" sz="1200" b="1" dirty="0" err="1">
                <a:solidFill>
                  <a:schemeClr val="accent2"/>
                </a:solidFill>
              </a:rPr>
              <a:t>photos</a:t>
            </a:r>
            <a:r>
              <a:rPr lang="pt-BR" sz="1200" b="1" dirty="0">
                <a:solidFill>
                  <a:schemeClr val="accent2"/>
                </a:solidFill>
              </a:rPr>
              <a:t>/l%c3%a2mpada-el%c3%a9trica-conceito-corti%c3%a7a-2692247/; https://pixabay.com/</a:t>
            </a:r>
            <a:r>
              <a:rPr lang="pt-BR" sz="1200" b="1" dirty="0" err="1">
                <a:solidFill>
                  <a:schemeClr val="accent2"/>
                </a:solidFill>
              </a:rPr>
              <a:t>pt</a:t>
            </a:r>
            <a:r>
              <a:rPr lang="pt-BR" sz="1200" b="1" dirty="0">
                <a:solidFill>
                  <a:schemeClr val="accent2"/>
                </a:solidFill>
              </a:rPr>
              <a:t>/</a:t>
            </a:r>
            <a:r>
              <a:rPr lang="pt-BR" sz="1200" b="1" dirty="0" err="1">
                <a:solidFill>
                  <a:schemeClr val="accent2"/>
                </a:solidFill>
              </a:rPr>
              <a:t>vectors</a:t>
            </a:r>
            <a:r>
              <a:rPr lang="pt-BR" sz="1200" b="1" dirty="0">
                <a:solidFill>
                  <a:schemeClr val="accent2"/>
                </a:solidFill>
              </a:rPr>
              <a:t>/gesto-dedos-rock--n--roll-41359/; https://pixabay.com/pt/photos/computador-port%c3%a1til-fundo-branco-5332720/ Acesso em 24/ 01/ 2022.</a:t>
            </a:r>
            <a:endParaRPr lang="pt-BR" sz="1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0D057-C3AD-482D-96E8-2134EA48E5A0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5563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30" name="Google Shape;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82981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1200" b="1" dirty="0">
                <a:solidFill>
                  <a:schemeClr val="accent2"/>
                </a:solidFill>
              </a:rPr>
              <a:t>Orientação para professores: </a:t>
            </a:r>
            <a:r>
              <a:rPr lang="pt-BR" sz="1200" b="0" i="0" dirty="0"/>
              <a:t>Sugestão para </a:t>
            </a:r>
            <a:r>
              <a:rPr lang="pt-BR" sz="1200" b="0" i="1" dirty="0" err="1"/>
              <a:t>template</a:t>
            </a:r>
            <a:r>
              <a:rPr lang="pt-BR" sz="1200" b="0" i="1" dirty="0"/>
              <a:t> slide</a:t>
            </a:r>
            <a:r>
              <a:rPr lang="pt-BR" sz="1200" b="0" dirty="0"/>
              <a:t> </a:t>
            </a:r>
            <a:r>
              <a:rPr lang="pt-BR" sz="1200" b="1" dirty="0"/>
              <a:t>NA AULA DE HOJE</a:t>
            </a:r>
          </a:p>
          <a:p>
            <a:endParaRPr lang="pt-BR" sz="1200" b="0" dirty="0"/>
          </a:p>
          <a:p>
            <a:r>
              <a:rPr lang="pt-BR" sz="1200" dirty="0"/>
              <a:t>Informar (campos com * são necessários):</a:t>
            </a:r>
          </a:p>
          <a:p>
            <a:pPr lvl="1"/>
            <a:r>
              <a:rPr lang="pt-BR" sz="1200" dirty="0"/>
              <a:t>*Habilidade(s) (código entre parênteses e descrição tal qual Currículo Paulista)</a:t>
            </a:r>
          </a:p>
          <a:p>
            <a:pPr lvl="1"/>
            <a:r>
              <a:rPr lang="pt-BR" sz="1200" dirty="0"/>
              <a:t>Objeto(s) de conhecimento</a:t>
            </a:r>
          </a:p>
          <a:p>
            <a:pPr lvl="1"/>
            <a:r>
              <a:rPr lang="pt-BR" sz="1200" dirty="0"/>
              <a:t>Unidade temática</a:t>
            </a:r>
          </a:p>
          <a:p>
            <a:pPr lvl="1"/>
            <a:r>
              <a:rPr lang="pt-BR" sz="1200" dirty="0"/>
              <a:t>Objetivo(s) (utilizar verbos no infinitivo)</a:t>
            </a:r>
          </a:p>
          <a:p>
            <a:pPr lvl="1"/>
            <a:r>
              <a:rPr lang="pt-BR" sz="1200" dirty="0"/>
              <a:t>Material de apoio (referências/QR </a:t>
            </a:r>
            <a:r>
              <a:rPr lang="pt-BR" sz="1200" dirty="0" err="1"/>
              <a:t>Code</a:t>
            </a:r>
            <a:r>
              <a:rPr lang="pt-BR" sz="1200" dirty="0"/>
              <a:t>: verificar se estão funcionando e se estão direcionando para o objeto correto (cadernos/volumes/páginas correspondentes à aula)</a:t>
            </a:r>
          </a:p>
          <a:p>
            <a:endParaRPr lang="pt-BR" sz="1200" b="0" u="sng" dirty="0"/>
          </a:p>
          <a:p>
            <a:r>
              <a:rPr lang="pt-BR" sz="1200" b="0" u="sng" dirty="0"/>
              <a:t>Observação</a:t>
            </a:r>
            <a:r>
              <a:rPr lang="pt-BR" sz="1200" b="0" dirty="0"/>
              <a:t>: pode ser mais de um </a:t>
            </a:r>
            <a:r>
              <a:rPr lang="pt-BR" sz="1200" b="0" i="1" dirty="0"/>
              <a:t>slide</a:t>
            </a:r>
            <a:r>
              <a:rPr lang="pt-BR" sz="1200" b="0" dirty="0"/>
              <a:t> em função das informações apresentadas.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" name="Google Shape;2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5109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dirty="0">
                <a:solidFill>
                  <a:schemeClr val="accent2"/>
                </a:solidFill>
              </a:rPr>
              <a:t>Fonte da imagem: Currículo em Ação – EMAI; Tecnologia e inovação, 2022. Vol.1. 5º ano. Caderno do aluno, capa.</a:t>
            </a:r>
            <a:endParaRPr lang="pt-BR" sz="1200" b="1" dirty="0"/>
          </a:p>
          <a:p>
            <a:endParaRPr lang="pt-BR" sz="1200" b="0" dirty="0"/>
          </a:p>
          <a:p>
            <a:r>
              <a:rPr lang="pt-BR" sz="1200" dirty="0"/>
              <a:t>Informar (campos com * são necessários):</a:t>
            </a:r>
          </a:p>
          <a:p>
            <a:pPr lvl="1"/>
            <a:r>
              <a:rPr lang="pt-BR" sz="1200" dirty="0"/>
              <a:t>*Habilidade(s) (código entre parênteses e descrição tal qual Currículo Paulista)</a:t>
            </a:r>
          </a:p>
          <a:p>
            <a:pPr lvl="1"/>
            <a:r>
              <a:rPr lang="pt-BR" sz="1200" dirty="0"/>
              <a:t>Objeto(s) de conhecimento</a:t>
            </a:r>
          </a:p>
          <a:p>
            <a:pPr lvl="1"/>
            <a:r>
              <a:rPr lang="pt-BR" sz="1200" dirty="0"/>
              <a:t>Unidade temática</a:t>
            </a:r>
          </a:p>
          <a:p>
            <a:pPr lvl="1"/>
            <a:r>
              <a:rPr lang="pt-BR" sz="1200" dirty="0"/>
              <a:t>Objetivo(s) (utilizar verbos no infinitivo)</a:t>
            </a:r>
          </a:p>
          <a:p>
            <a:pPr lvl="1"/>
            <a:r>
              <a:rPr lang="pt-BR" sz="1200" dirty="0"/>
              <a:t>Material de apoio (referências/QR </a:t>
            </a:r>
            <a:r>
              <a:rPr lang="pt-BR" sz="1200" dirty="0" err="1"/>
              <a:t>Code</a:t>
            </a:r>
            <a:r>
              <a:rPr lang="pt-BR" sz="1200" dirty="0"/>
              <a:t>: verificar se estão funcionando e se estão direcionando para o objeto correto (cadernos/volumes/páginas correspondentes à aula)</a:t>
            </a:r>
          </a:p>
          <a:p>
            <a:endParaRPr lang="pt-BR" sz="1200" b="0" u="sng" dirty="0"/>
          </a:p>
          <a:p>
            <a:r>
              <a:rPr lang="pt-BR" sz="1200" b="0" u="sng" dirty="0"/>
              <a:t>Observação</a:t>
            </a:r>
            <a:r>
              <a:rPr lang="pt-BR" sz="1200" b="0" dirty="0"/>
              <a:t>: pode ser mais de um </a:t>
            </a:r>
            <a:r>
              <a:rPr lang="pt-BR" sz="1200" b="0" i="1" dirty="0"/>
              <a:t>slide</a:t>
            </a:r>
            <a:r>
              <a:rPr lang="pt-BR" sz="1200" b="0" dirty="0"/>
              <a:t> em função das informações apresentadas.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0D057-C3AD-482D-96E8-2134EA48E5A0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455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0D057-C3AD-482D-96E8-2134EA48E5A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455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Currículo em Ação – EMAI &amp; Tecnologia e Inovação, 2022. Vol.1. 5º ano. Caderno do aluno, página 176. Caderno do professor, página 158. Conteúdo adaptado.</a:t>
            </a:r>
            <a:endParaRPr lang="pt-BR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pt-BR" sz="1200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0D057-C3AD-482D-96E8-2134EA48E5A0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340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Currículo em Ação – EMAI &amp; Tecnologia e Inovação, 2022. Vol.1. 5º ano. Caderno do aluno, página 177. Caderno do professor, páginas 158 e 159.</a:t>
            </a:r>
            <a:endParaRPr lang="pt-BR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0D057-C3AD-482D-96E8-2134EA48E5A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4097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0D057-C3AD-482D-96E8-2134EA48E5A0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0155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Ícone: </a:t>
            </a: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Currículo em Ação – EMAI &amp; Tecnologia e Inovação, 2022. Vol.1. 5º ano. Caderno do professor, página 158.</a:t>
            </a:r>
            <a:endParaRPr lang="pt-BR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0D057-C3AD-482D-96E8-2134EA48E5A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4275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E895824-178B-4719-9A8A-53261A2896E0}" type="datetimeFigureOut">
              <a:rPr lang="pt-BR" smtClean="0"/>
              <a:t>15/03/2022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EBCAB1B-3AD7-4920-8B8D-3D6748204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0662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tângulo 4"/>
          <p:cNvSpPr/>
          <p:nvPr userDrawn="1"/>
        </p:nvSpPr>
        <p:spPr>
          <a:xfrm>
            <a:off x="-1216" y="4862"/>
            <a:ext cx="9144000" cy="51435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498157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m 4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47" name="Grupo 4"/>
          <p:cNvGrpSpPr/>
          <p:nvPr userDrawn="1"/>
        </p:nvGrpSpPr>
        <p:grpSpPr>
          <a:xfrm>
            <a:off x="7812360" y="6152"/>
            <a:ext cx="1331640" cy="1112738"/>
            <a:chOff x="7812360" y="6152"/>
            <a:chExt cx="1331640" cy="1112738"/>
          </a:xfrm>
        </p:grpSpPr>
        <p:sp>
          <p:nvSpPr>
            <p:cNvPr id="48" name="Retângulo 47"/>
            <p:cNvSpPr/>
            <p:nvPr userDrawn="1"/>
          </p:nvSpPr>
          <p:spPr>
            <a:xfrm>
              <a:off x="7812360" y="6152"/>
              <a:ext cx="1331640" cy="111273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9" name="CaixaDeTexto 48"/>
            <p:cNvSpPr txBox="1"/>
            <p:nvPr userDrawn="1"/>
          </p:nvSpPr>
          <p:spPr>
            <a:xfrm>
              <a:off x="7812360" y="422985"/>
              <a:ext cx="133164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500" b="1" dirty="0"/>
                <a:t>LOGO TV1</a:t>
              </a:r>
            </a:p>
          </p:txBody>
        </p:sp>
      </p:grpSp>
      <p:grpSp>
        <p:nvGrpSpPr>
          <p:cNvPr id="50" name="Grupo 1"/>
          <p:cNvGrpSpPr/>
          <p:nvPr userDrawn="1"/>
        </p:nvGrpSpPr>
        <p:grpSpPr>
          <a:xfrm>
            <a:off x="6876257" y="2571749"/>
            <a:ext cx="2267743" cy="2571749"/>
            <a:chOff x="7218294" y="2941838"/>
            <a:chExt cx="1674185" cy="1898621"/>
          </a:xfrm>
        </p:grpSpPr>
        <p:sp>
          <p:nvSpPr>
            <p:cNvPr id="51" name="Retângulo 50"/>
            <p:cNvSpPr/>
            <p:nvPr userDrawn="1"/>
          </p:nvSpPr>
          <p:spPr>
            <a:xfrm>
              <a:off x="7218294" y="2941838"/>
              <a:ext cx="1674185" cy="1898621"/>
            </a:xfrm>
            <a:prstGeom prst="rect">
              <a:avLst/>
            </a:prstGeom>
            <a:solidFill>
              <a:schemeClr val="bg1">
                <a:lumMod val="75000"/>
                <a:alpha val="6117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pt-BR"/>
            </a:p>
          </p:txBody>
        </p:sp>
        <p:sp>
          <p:nvSpPr>
            <p:cNvPr id="52" name="CaixaDeTexto 51"/>
            <p:cNvSpPr txBox="1"/>
            <p:nvPr userDrawn="1"/>
          </p:nvSpPr>
          <p:spPr>
            <a:xfrm>
              <a:off x="7310366" y="3792409"/>
              <a:ext cx="15121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500" b="1" dirty="0"/>
                <a:t>INTÉRPRETE LIBRAS</a:t>
              </a:r>
            </a:p>
          </p:txBody>
        </p:sp>
      </p:grpSp>
      <p:grpSp>
        <p:nvGrpSpPr>
          <p:cNvPr id="53" name="Grupo 2"/>
          <p:cNvGrpSpPr/>
          <p:nvPr userDrawn="1"/>
        </p:nvGrpSpPr>
        <p:grpSpPr>
          <a:xfrm>
            <a:off x="-18976" y="6152"/>
            <a:ext cx="1350616" cy="1112738"/>
            <a:chOff x="-18976" y="6152"/>
            <a:chExt cx="1350616" cy="1112738"/>
          </a:xfrm>
        </p:grpSpPr>
        <p:sp>
          <p:nvSpPr>
            <p:cNvPr id="54" name="Retângulo 53"/>
            <p:cNvSpPr/>
            <p:nvPr userDrawn="1"/>
          </p:nvSpPr>
          <p:spPr>
            <a:xfrm>
              <a:off x="-18976" y="6152"/>
              <a:ext cx="1331640" cy="111273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5" name="CaixaDeTexto 54"/>
            <p:cNvSpPr txBox="1"/>
            <p:nvPr userDrawn="1"/>
          </p:nvSpPr>
          <p:spPr>
            <a:xfrm>
              <a:off x="0" y="424210"/>
              <a:ext cx="133164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500" b="1" dirty="0"/>
                <a:t>LOGO TV2</a:t>
              </a:r>
            </a:p>
          </p:txBody>
        </p:sp>
      </p:grpSp>
      <p:cxnSp>
        <p:nvCxnSpPr>
          <p:cNvPr id="56" name="Conector reto 55"/>
          <p:cNvCxnSpPr/>
          <p:nvPr userDrawn="1"/>
        </p:nvCxnSpPr>
        <p:spPr>
          <a:xfrm>
            <a:off x="476052" y="0"/>
            <a:ext cx="0" cy="514191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 userDrawn="1"/>
        </p:nvCxnSpPr>
        <p:spPr>
          <a:xfrm>
            <a:off x="8663756" y="1587"/>
            <a:ext cx="0" cy="514191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/>
          <p:nvPr userDrawn="1"/>
        </p:nvCxnSpPr>
        <p:spPr>
          <a:xfrm>
            <a:off x="0" y="4901406"/>
            <a:ext cx="914400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BB9F3016-B6EE-4AB7-A549-98E4D794C3AC}"/>
              </a:ext>
            </a:extLst>
          </p:cNvPr>
          <p:cNvCxnSpPr>
            <a:cxnSpLocks/>
          </p:cNvCxnSpPr>
          <p:nvPr userDrawn="1"/>
        </p:nvCxnSpPr>
        <p:spPr>
          <a:xfrm>
            <a:off x="6780079" y="2493808"/>
            <a:ext cx="2385187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F87B965A-A573-45CD-8680-39BF4D648DA7}"/>
              </a:ext>
            </a:extLst>
          </p:cNvPr>
          <p:cNvCxnSpPr>
            <a:cxnSpLocks/>
          </p:cNvCxnSpPr>
          <p:nvPr userDrawn="1"/>
        </p:nvCxnSpPr>
        <p:spPr>
          <a:xfrm flipV="1">
            <a:off x="6781935" y="2499741"/>
            <a:ext cx="0" cy="2643759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to 58"/>
          <p:cNvCxnSpPr/>
          <p:nvPr userDrawn="1"/>
        </p:nvCxnSpPr>
        <p:spPr>
          <a:xfrm>
            <a:off x="0" y="248444"/>
            <a:ext cx="914400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21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gettyimages.com.br/detail/foto/binary-numbers-multicolored-imagem-royalty-free/81055649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2" descr="C:\Users\Junior\Desktop\Logo Centro de Midias da Educacao de Sao Paulo\Logo Centro de Midias da Educacao de Sao Paulo\PNG\Logo-Centro-de-Midias-da-Educacao-de-Sao-Paulo-c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508" y="1234449"/>
            <a:ext cx="6192688" cy="227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id="{47B96709-8D85-4498-B84E-7351D8A91A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DB2BE6F-4EBA-4E8F-A463-F4DEE15A25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3085" y="3979998"/>
            <a:ext cx="1565589" cy="101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19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2">
            <a:extLst>
              <a:ext uri="{FF2B5EF4-FFF2-40B4-BE49-F238E27FC236}">
                <a16:creationId xmlns:a16="http://schemas.microsoft.com/office/drawing/2014/main" id="{356DE518-48B7-4DA8-A9DB-BB4099AC5183}"/>
              </a:ext>
            </a:extLst>
          </p:cNvPr>
          <p:cNvGrpSpPr/>
          <p:nvPr/>
        </p:nvGrpSpPr>
        <p:grpSpPr>
          <a:xfrm>
            <a:off x="1419413" y="0"/>
            <a:ext cx="6336704" cy="804041"/>
            <a:chOff x="1403648" y="-2773"/>
            <a:chExt cx="6336704" cy="741056"/>
          </a:xfrm>
        </p:grpSpPr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EE4DEC9C-567C-4B2A-B14D-397830B584BE}"/>
                </a:ext>
              </a:extLst>
            </p:cNvPr>
            <p:cNvSpPr/>
            <p:nvPr/>
          </p:nvSpPr>
          <p:spPr>
            <a:xfrm>
              <a:off x="1403648" y="195486"/>
              <a:ext cx="6336704" cy="542797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8C7D7507-F3FE-4776-8EBC-DE994253B35A}"/>
                </a:ext>
              </a:extLst>
            </p:cNvPr>
            <p:cNvSpPr/>
            <p:nvPr/>
          </p:nvSpPr>
          <p:spPr>
            <a:xfrm>
              <a:off x="1403648" y="-2773"/>
              <a:ext cx="6336704" cy="195486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20FCDFD-7A2E-443A-AC77-811F2901FB30}"/>
              </a:ext>
            </a:extLst>
          </p:cNvPr>
          <p:cNvSpPr txBox="1"/>
          <p:nvPr/>
        </p:nvSpPr>
        <p:spPr>
          <a:xfrm>
            <a:off x="1403648" y="243111"/>
            <a:ext cx="63367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3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Vamos pensar juntos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1FD7EE4-7C08-40FE-ABDC-9FDDC8B984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66" t="50000" r="65345" b="37471"/>
          <a:stretch/>
        </p:blipFill>
        <p:spPr>
          <a:xfrm>
            <a:off x="552302" y="1123820"/>
            <a:ext cx="835577" cy="865809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C8E93931-C224-4AD3-B7F4-1D7A80947352}"/>
              </a:ext>
            </a:extLst>
          </p:cNvPr>
          <p:cNvSpPr txBox="1"/>
          <p:nvPr/>
        </p:nvSpPr>
        <p:spPr>
          <a:xfrm>
            <a:off x="1387363" y="1125609"/>
            <a:ext cx="6999894" cy="924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t-B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Como o computador entende os numerais da atividade 1.6?</a:t>
            </a:r>
          </a:p>
          <a:p>
            <a:pPr algn="just">
              <a:lnSpc>
                <a:spcPct val="115000"/>
              </a:lnSpc>
            </a:pPr>
            <a:endParaRPr lang="pt-BR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pt-BR" sz="1600" i="1" dirty="0">
                <a:solidFill>
                  <a:srgbClr val="11097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Continuaremos agora com o 9:</a:t>
            </a:r>
          </a:p>
        </p:txBody>
      </p:sp>
    </p:spTree>
    <p:extLst>
      <p:ext uri="{BB962C8B-B14F-4D97-AF65-F5344CB8AC3E}">
        <p14:creationId xmlns:p14="http://schemas.microsoft.com/office/powerpoint/2010/main" val="1791823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2">
            <a:extLst>
              <a:ext uri="{FF2B5EF4-FFF2-40B4-BE49-F238E27FC236}">
                <a16:creationId xmlns:a16="http://schemas.microsoft.com/office/drawing/2014/main" id="{356DE518-48B7-4DA8-A9DB-BB4099AC5183}"/>
              </a:ext>
            </a:extLst>
          </p:cNvPr>
          <p:cNvGrpSpPr/>
          <p:nvPr/>
        </p:nvGrpSpPr>
        <p:grpSpPr>
          <a:xfrm>
            <a:off x="1419413" y="0"/>
            <a:ext cx="6336704" cy="804041"/>
            <a:chOff x="1403648" y="-2773"/>
            <a:chExt cx="6336704" cy="741056"/>
          </a:xfrm>
        </p:grpSpPr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EE4DEC9C-567C-4B2A-B14D-397830B584BE}"/>
                </a:ext>
              </a:extLst>
            </p:cNvPr>
            <p:cNvSpPr/>
            <p:nvPr/>
          </p:nvSpPr>
          <p:spPr>
            <a:xfrm>
              <a:off x="1403648" y="195486"/>
              <a:ext cx="6336704" cy="542797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8C7D7507-F3FE-4776-8EBC-DE994253B35A}"/>
                </a:ext>
              </a:extLst>
            </p:cNvPr>
            <p:cNvSpPr/>
            <p:nvPr/>
          </p:nvSpPr>
          <p:spPr>
            <a:xfrm>
              <a:off x="1403648" y="-2773"/>
              <a:ext cx="6336704" cy="195486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20FCDFD-7A2E-443A-AC77-811F2901FB30}"/>
              </a:ext>
            </a:extLst>
          </p:cNvPr>
          <p:cNvSpPr txBox="1"/>
          <p:nvPr/>
        </p:nvSpPr>
        <p:spPr>
          <a:xfrm>
            <a:off x="1403648" y="243111"/>
            <a:ext cx="63367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3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Vamos pensar juntos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1FD7EE4-7C08-40FE-ABDC-9FDDC8B984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66" t="50000" r="65345" b="37471"/>
          <a:stretch/>
        </p:blipFill>
        <p:spPr>
          <a:xfrm>
            <a:off x="552302" y="1123820"/>
            <a:ext cx="835577" cy="865809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C8E93931-C224-4AD3-B7F4-1D7A80947352}"/>
              </a:ext>
            </a:extLst>
          </p:cNvPr>
          <p:cNvSpPr txBox="1"/>
          <p:nvPr/>
        </p:nvSpPr>
        <p:spPr>
          <a:xfrm>
            <a:off x="1387363" y="1125609"/>
            <a:ext cx="6999894" cy="924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t-B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Como o computador entende os numerais da atividade 1.6?</a:t>
            </a:r>
          </a:p>
          <a:p>
            <a:pPr algn="just">
              <a:lnSpc>
                <a:spcPct val="115000"/>
              </a:lnSpc>
            </a:pPr>
            <a:endParaRPr lang="pt-BR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pt-BR" sz="1600" i="1" dirty="0">
                <a:solidFill>
                  <a:srgbClr val="1109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o 15?</a:t>
            </a:r>
            <a:endParaRPr lang="pt-BR" sz="1600" i="1" dirty="0">
              <a:solidFill>
                <a:srgbClr val="110979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50" name="Picture 2" descr="Idéia, Vazio, Papel, Caneta, Lâmpada Elétrica">
            <a:extLst>
              <a:ext uri="{FF2B5EF4-FFF2-40B4-BE49-F238E27FC236}">
                <a16:creationId xmlns:a16="http://schemas.microsoft.com/office/drawing/2014/main" id="{93C9DF1D-C750-4C42-A025-880002537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024" y="1613246"/>
            <a:ext cx="3939409" cy="236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ED2C432-160D-47AD-A819-E95E0D0D446A}"/>
              </a:ext>
            </a:extLst>
          </p:cNvPr>
          <p:cNvSpPr txBox="1"/>
          <p:nvPr/>
        </p:nvSpPr>
        <p:spPr>
          <a:xfrm>
            <a:off x="2843701" y="2639987"/>
            <a:ext cx="2500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Comic Sans MS" panose="030F0702030302020204" pitchFamily="66" charset="0"/>
              </a:rPr>
              <a:t>Esse desafio é para vocês!</a:t>
            </a:r>
          </a:p>
        </p:txBody>
      </p:sp>
      <p:sp>
        <p:nvSpPr>
          <p:cNvPr id="3" name="Rolagem: Horizontal 2">
            <a:extLst>
              <a:ext uri="{FF2B5EF4-FFF2-40B4-BE49-F238E27FC236}">
                <a16:creationId xmlns:a16="http://schemas.microsoft.com/office/drawing/2014/main" id="{4227ACF2-0816-4105-9595-3F09AEDDA06A}"/>
              </a:ext>
            </a:extLst>
          </p:cNvPr>
          <p:cNvSpPr/>
          <p:nvPr/>
        </p:nvSpPr>
        <p:spPr>
          <a:xfrm>
            <a:off x="772510" y="4017891"/>
            <a:ext cx="5896304" cy="840768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Comic Sans MS" panose="030F0702030302020204" pitchFamily="66" charset="0"/>
              </a:rPr>
              <a:t>MOMENTO DA INTERAÇÃO!</a:t>
            </a:r>
          </a:p>
        </p:txBody>
      </p:sp>
    </p:spTree>
    <p:extLst>
      <p:ext uri="{BB962C8B-B14F-4D97-AF65-F5344CB8AC3E}">
        <p14:creationId xmlns:p14="http://schemas.microsoft.com/office/powerpoint/2010/main" val="229139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529019" y="1192399"/>
            <a:ext cx="8094719" cy="896532"/>
          </a:xfrm>
          <a:prstGeom prst="rect">
            <a:avLst/>
          </a:prstGeom>
          <a:solidFill>
            <a:srgbClr val="2E58A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1394643" y="740018"/>
            <a:ext cx="6337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1109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ROTEIRO DO ALUNO: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10359" y="1283150"/>
            <a:ext cx="85046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Clr>
                <a:srgbClr val="110979"/>
              </a:buClr>
              <a:buFont typeface="Wingdings" panose="05000000000000000000" pitchFamily="2" charset="2"/>
              <a:buChar char="Ø"/>
            </a:pPr>
            <a:r>
              <a:rPr lang="pt-BR" sz="1700" i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Façam os registros de cada atividade proposta em seu livro e no seu caderno.</a:t>
            </a:r>
          </a:p>
          <a:p>
            <a:pPr marL="742950" lvl="1" indent="-285750" algn="just">
              <a:buClr>
                <a:srgbClr val="110979"/>
              </a:buClr>
              <a:buFont typeface="Wingdings" panose="05000000000000000000" pitchFamily="2" charset="2"/>
              <a:buChar char="Ø"/>
            </a:pPr>
            <a:r>
              <a:rPr lang="pt-BR" sz="1700" i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Você também poderá fazer caixas com dicas que conseguir destacar da aula.</a:t>
            </a:r>
          </a:p>
        </p:txBody>
      </p:sp>
      <p:grpSp>
        <p:nvGrpSpPr>
          <p:cNvPr id="13" name="Grupo 12"/>
          <p:cNvGrpSpPr/>
          <p:nvPr/>
        </p:nvGrpSpPr>
        <p:grpSpPr>
          <a:xfrm>
            <a:off x="1403648" y="-2773"/>
            <a:ext cx="6336704" cy="736864"/>
            <a:chOff x="1403648" y="-2773"/>
            <a:chExt cx="6336704" cy="736864"/>
          </a:xfrm>
        </p:grpSpPr>
        <p:sp>
          <p:nvSpPr>
            <p:cNvPr id="14" name="Retângulo 17"/>
            <p:cNvSpPr/>
            <p:nvPr/>
          </p:nvSpPr>
          <p:spPr>
            <a:xfrm>
              <a:off x="1403648" y="191294"/>
              <a:ext cx="6336704" cy="542797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8"/>
            <p:cNvSpPr/>
            <p:nvPr/>
          </p:nvSpPr>
          <p:spPr>
            <a:xfrm>
              <a:off x="1403648" y="-2773"/>
              <a:ext cx="6336704" cy="195486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9" name="CaixaDeTexto 18"/>
          <p:cNvSpPr txBox="1"/>
          <p:nvPr/>
        </p:nvSpPr>
        <p:spPr>
          <a:xfrm>
            <a:off x="1403649" y="214716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8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MURAL DA GALERINHA</a:t>
            </a:r>
            <a:endParaRPr lang="pt-BR" sz="2800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1A029D5-4780-42F3-BC43-5937D1B293CA}"/>
              </a:ext>
            </a:extLst>
          </p:cNvPr>
          <p:cNvSpPr/>
          <p:nvPr/>
        </p:nvSpPr>
        <p:spPr>
          <a:xfrm>
            <a:off x="529020" y="2973400"/>
            <a:ext cx="6192837" cy="797991"/>
          </a:xfrm>
          <a:prstGeom prst="rect">
            <a:avLst/>
          </a:prstGeom>
          <a:solidFill>
            <a:srgbClr val="2E58A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Os alunos deverão estar com as Cartas Pontos em mãos, seu caderno para anotações e seu livro.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BCE5A2A-6F0B-4C68-89C4-EBE9F7945417}"/>
              </a:ext>
            </a:extLst>
          </p:cNvPr>
          <p:cNvSpPr txBox="1"/>
          <p:nvPr/>
        </p:nvSpPr>
        <p:spPr>
          <a:xfrm>
            <a:off x="529020" y="2295514"/>
            <a:ext cx="6337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1109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PREPARE-SE PARA PRÓXIMA AULA:</a:t>
            </a:r>
          </a:p>
        </p:txBody>
      </p:sp>
    </p:spTree>
    <p:extLst>
      <p:ext uri="{BB962C8B-B14F-4D97-AF65-F5344CB8AC3E}">
        <p14:creationId xmlns:p14="http://schemas.microsoft.com/office/powerpoint/2010/main" val="837422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grpSp>
        <p:nvGrpSpPr>
          <p:cNvPr id="32" name="Grupo 12">
            <a:extLst>
              <a:ext uri="{FF2B5EF4-FFF2-40B4-BE49-F238E27FC236}">
                <a16:creationId xmlns:a16="http://schemas.microsoft.com/office/drawing/2014/main" id="{CF4DBA8F-FC32-4CF3-B89F-9CE3923D67B4}"/>
              </a:ext>
            </a:extLst>
          </p:cNvPr>
          <p:cNvGrpSpPr/>
          <p:nvPr/>
        </p:nvGrpSpPr>
        <p:grpSpPr>
          <a:xfrm>
            <a:off x="1403648" y="-2773"/>
            <a:ext cx="6336704" cy="736864"/>
            <a:chOff x="1403648" y="-2773"/>
            <a:chExt cx="6336704" cy="736864"/>
          </a:xfrm>
        </p:grpSpPr>
        <p:sp>
          <p:nvSpPr>
            <p:cNvPr id="35" name="Retângulo 17">
              <a:extLst>
                <a:ext uri="{FF2B5EF4-FFF2-40B4-BE49-F238E27FC236}">
                  <a16:creationId xmlns:a16="http://schemas.microsoft.com/office/drawing/2014/main" id="{5E9CDF57-F2DA-4A5A-8012-9ABD5AE7DC49}"/>
                </a:ext>
              </a:extLst>
            </p:cNvPr>
            <p:cNvSpPr/>
            <p:nvPr/>
          </p:nvSpPr>
          <p:spPr>
            <a:xfrm>
              <a:off x="1403648" y="191294"/>
              <a:ext cx="6336704" cy="542797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Retângulo 18">
              <a:extLst>
                <a:ext uri="{FF2B5EF4-FFF2-40B4-BE49-F238E27FC236}">
                  <a16:creationId xmlns:a16="http://schemas.microsoft.com/office/drawing/2014/main" id="{7B9A23CF-00D4-4AAC-8C9C-AE827A3D2EFC}"/>
                </a:ext>
              </a:extLst>
            </p:cNvPr>
            <p:cNvSpPr/>
            <p:nvPr/>
          </p:nvSpPr>
          <p:spPr>
            <a:xfrm>
              <a:off x="1403648" y="-2773"/>
              <a:ext cx="6336704" cy="195486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82682DBA-EEC8-4DAF-8D48-1A0F7741C922}"/>
              </a:ext>
            </a:extLst>
          </p:cNvPr>
          <p:cNvSpPr txBox="1"/>
          <p:nvPr/>
        </p:nvSpPr>
        <p:spPr>
          <a:xfrm>
            <a:off x="1291371" y="220262"/>
            <a:ext cx="6561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400" b="1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O QUE APRENDEMOS?</a:t>
            </a:r>
          </a:p>
        </p:txBody>
      </p:sp>
      <p:pic>
        <p:nvPicPr>
          <p:cNvPr id="1026" name="Picture 2" descr="Caderno Espiral Aberto, Caderno Espiral De Vetor">
            <a:extLst>
              <a:ext uri="{FF2B5EF4-FFF2-40B4-BE49-F238E27FC236}">
                <a16:creationId xmlns:a16="http://schemas.microsoft.com/office/drawing/2014/main" id="{B42201E3-AAC8-4FB1-B471-81BF8028F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95" y="1070348"/>
            <a:ext cx="4122682" cy="378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9B576E4-6BD2-412B-A9A2-D7CBC7812209}"/>
              </a:ext>
            </a:extLst>
          </p:cNvPr>
          <p:cNvSpPr txBox="1"/>
          <p:nvPr/>
        </p:nvSpPr>
        <p:spPr>
          <a:xfrm>
            <a:off x="830522" y="1792591"/>
            <a:ext cx="34053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i="1" dirty="0">
                <a:solidFill>
                  <a:srgbClr val="2E58A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Na aula de hoje...</a:t>
            </a:r>
          </a:p>
          <a:p>
            <a:pPr marL="285750" indent="-285750" algn="just">
              <a:buClr>
                <a:srgbClr val="2E58A6"/>
              </a:buClr>
              <a:buFont typeface="Wingdings" panose="05000000000000000000" pitchFamily="2" charset="2"/>
              <a:buChar char="§"/>
            </a:pPr>
            <a:endParaRPr lang="pt-BR" i="1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285750" indent="-285750" algn="just">
              <a:buClr>
                <a:srgbClr val="2E58A6"/>
              </a:buClr>
              <a:buFont typeface="Wingdings" panose="05000000000000000000" pitchFamily="2" charset="2"/>
              <a:buChar char="§"/>
            </a:pPr>
            <a:r>
              <a:rPr lang="pt-BR" i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Exploramos e nos aprofundamos em montar e decifrar o código binário, ou seja, a linguagem do computador.</a:t>
            </a:r>
          </a:p>
        </p:txBody>
      </p:sp>
      <p:pic>
        <p:nvPicPr>
          <p:cNvPr id="1028" name="Picture 4" descr="Lâmpada Elétrica, Conceito, Cortiça, Boletim, Publicar">
            <a:extLst>
              <a:ext uri="{FF2B5EF4-FFF2-40B4-BE49-F238E27FC236}">
                <a16:creationId xmlns:a16="http://schemas.microsoft.com/office/drawing/2014/main" id="{FCE4BBB4-DF04-41AC-807A-8EE5FBA42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8717">
            <a:off x="4217277" y="909216"/>
            <a:ext cx="2694420" cy="179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E71A095-7AA1-4E4E-95BB-36DDBFAA1B25}"/>
              </a:ext>
            </a:extLst>
          </p:cNvPr>
          <p:cNvSpPr txBox="1"/>
          <p:nvPr/>
        </p:nvSpPr>
        <p:spPr>
          <a:xfrm rot="21098124">
            <a:off x="5212477" y="1005271"/>
            <a:ext cx="1859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i="1" dirty="0">
                <a:solidFill>
                  <a:srgbClr val="F8F7F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Realize sua </a:t>
            </a:r>
            <a:r>
              <a:rPr lang="pt-BR" sz="1600" b="1" i="1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ta</a:t>
            </a:r>
            <a:r>
              <a:rPr lang="pt-BR" sz="1600" b="1" i="1" dirty="0">
                <a:solidFill>
                  <a:srgbClr val="F8F7F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refa no App. Compartilhe suas produções:</a:t>
            </a:r>
          </a:p>
          <a:p>
            <a:pPr algn="ctr"/>
            <a:r>
              <a:rPr lang="pt-BR" sz="1600" b="1" i="1" dirty="0">
                <a:solidFill>
                  <a:srgbClr val="F8F7F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#CMSP</a:t>
            </a:r>
          </a:p>
        </p:txBody>
      </p:sp>
      <p:pic>
        <p:nvPicPr>
          <p:cNvPr id="1032" name="Picture 8" descr="Computador Portátil, Fundo Branco, Computador">
            <a:extLst>
              <a:ext uri="{FF2B5EF4-FFF2-40B4-BE49-F238E27FC236}">
                <a16:creationId xmlns:a16="http://schemas.microsoft.com/office/drawing/2014/main" id="{B5A54C2E-EFD7-4593-819A-7293DA2B92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1" t="7466" r="11731"/>
          <a:stretch/>
        </p:blipFill>
        <p:spPr bwMode="auto">
          <a:xfrm>
            <a:off x="4572000" y="2983046"/>
            <a:ext cx="2081005" cy="184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esto, Dedos, Rock 'N' Roll, Heavy Metal, Assinar">
            <a:extLst>
              <a:ext uri="{FF2B5EF4-FFF2-40B4-BE49-F238E27FC236}">
                <a16:creationId xmlns:a16="http://schemas.microsoft.com/office/drawing/2014/main" id="{7DDBA7EC-49BA-4A16-B8FB-192565FF0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4618">
            <a:off x="5629135" y="3602911"/>
            <a:ext cx="472345" cy="60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9C09D9A-BD0C-4DA7-A900-795915BD1E25}"/>
              </a:ext>
            </a:extLst>
          </p:cNvPr>
          <p:cNvSpPr txBox="1"/>
          <p:nvPr/>
        </p:nvSpPr>
        <p:spPr>
          <a:xfrm>
            <a:off x="4823772" y="3092618"/>
            <a:ext cx="15218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Prô</a:t>
            </a:r>
            <a:r>
              <a:rPr lang="pt-BR" sz="15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pt-BR" sz="1500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Rê</a:t>
            </a:r>
            <a:endParaRPr lang="pt-BR" sz="15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algn="ctr"/>
            <a:r>
              <a:rPr lang="pt-BR" sz="15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@proreregiane</a:t>
            </a:r>
          </a:p>
        </p:txBody>
      </p:sp>
    </p:spTree>
    <p:extLst>
      <p:ext uri="{BB962C8B-B14F-4D97-AF65-F5344CB8AC3E}">
        <p14:creationId xmlns:p14="http://schemas.microsoft.com/office/powerpoint/2010/main" val="1255839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-16589" y="12342"/>
            <a:ext cx="9144000" cy="5143500"/>
          </a:xfrm>
          <a:prstGeom prst="rect">
            <a:avLst/>
          </a:prstGeom>
          <a:solidFill>
            <a:srgbClr val="FFFFFF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Google Shape;74;p2"/>
          <p:cNvSpPr/>
          <p:nvPr/>
        </p:nvSpPr>
        <p:spPr>
          <a:xfrm>
            <a:off x="2086652" y="1540873"/>
            <a:ext cx="6946900" cy="952615"/>
          </a:xfrm>
          <a:prstGeom prst="rect">
            <a:avLst/>
          </a:prstGeom>
          <a:solidFill>
            <a:srgbClr val="2E58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4" name="Google Shape;75;p2" descr="C:\Users\Junior\Desktop\Logo Centro de Midias da Educacao de Sao Paulo\Logo Centro de Midias da Educacao de Sao Paulo\PNG\Logo-Centro-de-Midias-da-Educacao-de-Sao-Paulo-cor.png"/>
          <p:cNvPicPr preferRelativeResize="0"/>
          <p:nvPr/>
        </p:nvPicPr>
        <p:blipFill rotWithShape="1">
          <a:blip r:embed="rId4">
            <a:alphaModFix/>
          </a:blip>
          <a:srcRect r="60874"/>
          <a:stretch/>
        </p:blipFill>
        <p:spPr>
          <a:xfrm>
            <a:off x="323527" y="1470148"/>
            <a:ext cx="1669266" cy="156624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77;p2"/>
          <p:cNvSpPr txBox="1"/>
          <p:nvPr/>
        </p:nvSpPr>
        <p:spPr>
          <a:xfrm>
            <a:off x="2175201" y="2584092"/>
            <a:ext cx="5959806" cy="869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6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Professor(a) Ana Lucia Benegue</a:t>
            </a:r>
          </a:p>
          <a:p>
            <a:pPr marL="0" marR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Juliana </a:t>
            </a:r>
            <a:r>
              <a:rPr lang="pt-BR" sz="16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Naddeo</a:t>
            </a:r>
            <a:endParaRPr lang="pt-BR" sz="160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" name="Google Shape;78;p2"/>
          <p:cNvSpPr/>
          <p:nvPr/>
        </p:nvSpPr>
        <p:spPr>
          <a:xfrm>
            <a:off x="2213689" y="1724814"/>
            <a:ext cx="69469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pt-BR" sz="32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 que é esse tal “binário”?</a:t>
            </a:r>
            <a:endParaRPr lang="pt-BR" sz="3200" dirty="0">
              <a:solidFill>
                <a:schemeClr val="lt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F36362B-4FBC-4F77-88CF-767D31A4FA81}"/>
              </a:ext>
            </a:extLst>
          </p:cNvPr>
          <p:cNvSpPr/>
          <p:nvPr/>
        </p:nvSpPr>
        <p:spPr>
          <a:xfrm>
            <a:off x="1403648" y="251055"/>
            <a:ext cx="6336704" cy="386004"/>
          </a:xfrm>
          <a:prstGeom prst="rect">
            <a:avLst/>
          </a:prstGeom>
          <a:solidFill>
            <a:srgbClr val="110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t-BR" sz="16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TECNOLOGIA E INOVAÇÃO – 5º ANO</a:t>
            </a:r>
            <a:endParaRPr lang="pt-BR" sz="1600" dirty="0">
              <a:solidFill>
                <a:srgbClr val="FF66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grpSp>
        <p:nvGrpSpPr>
          <p:cNvPr id="2" name="Agrupar 1"/>
          <p:cNvGrpSpPr/>
          <p:nvPr/>
        </p:nvGrpSpPr>
        <p:grpSpPr>
          <a:xfrm>
            <a:off x="1403648" y="-23748"/>
            <a:ext cx="6336704" cy="291243"/>
            <a:chOff x="1403648" y="-23748"/>
            <a:chExt cx="6336704" cy="291243"/>
          </a:xfrm>
        </p:grpSpPr>
        <p:sp>
          <p:nvSpPr>
            <p:cNvPr id="17" name="Retângulo 16"/>
            <p:cNvSpPr/>
            <p:nvPr/>
          </p:nvSpPr>
          <p:spPr>
            <a:xfrm>
              <a:off x="1403648" y="-23748"/>
              <a:ext cx="6336704" cy="19327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1403648" y="169522"/>
              <a:ext cx="6336704" cy="97973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9" name="Google Shape;77;p2">
            <a:extLst>
              <a:ext uri="{FF2B5EF4-FFF2-40B4-BE49-F238E27FC236}">
                <a16:creationId xmlns:a16="http://schemas.microsoft.com/office/drawing/2014/main" id="{0C75A0E7-7D49-F24A-96A3-5FE94AB6C55C}"/>
              </a:ext>
            </a:extLst>
          </p:cNvPr>
          <p:cNvSpPr txBox="1"/>
          <p:nvPr/>
        </p:nvSpPr>
        <p:spPr>
          <a:xfrm>
            <a:off x="1403648" y="3341249"/>
            <a:ext cx="4976270" cy="1269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Componente Curricular: </a:t>
            </a:r>
            <a:r>
              <a:rPr lang="pt-BR" sz="1600" b="1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Tecnologia e Inovação</a:t>
            </a:r>
          </a:p>
          <a:p>
            <a:pPr marL="0" marR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6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Aprofundamento: Situação de Aprendizagem 2</a:t>
            </a:r>
          </a:p>
          <a:p>
            <a:pPr marL="0" marR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Eixo estruturante: Pensamento computacional</a:t>
            </a:r>
            <a:endParaRPr lang="pt-BR" sz="1600" b="1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72CE5702-91A1-4B54-8C4C-EFA2883300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904" y="3973738"/>
            <a:ext cx="1412512" cy="91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391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4" descr="C:\Users\Junior\Desktop\Logo Centro de Midias da Educacao de Sao Paulo\Logo Centro de Midias da Educacao de Sao Paulo\PNG\Logo-Centro-de-Midias-da-Educacao-de-Sao-Paulo-cor.png"/>
          <p:cNvPicPr preferRelativeResize="0"/>
          <p:nvPr/>
        </p:nvPicPr>
        <p:blipFill rotWithShape="1">
          <a:blip r:embed="rId4">
            <a:alphaModFix/>
          </a:blip>
          <a:srcRect r="60874"/>
          <a:stretch/>
        </p:blipFill>
        <p:spPr>
          <a:xfrm>
            <a:off x="377146" y="1752096"/>
            <a:ext cx="1669266" cy="1566247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"/>
          <p:cNvSpPr/>
          <p:nvPr/>
        </p:nvSpPr>
        <p:spPr>
          <a:xfrm>
            <a:off x="2135258" y="1379483"/>
            <a:ext cx="7008742" cy="957389"/>
          </a:xfrm>
          <a:prstGeom prst="rect">
            <a:avLst/>
          </a:prstGeom>
          <a:solidFill>
            <a:srgbClr val="2E58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pt-BR" sz="2000" b="1" dirty="0">
              <a:solidFill>
                <a:schemeClr val="lt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Calibri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2197100" y="1520037"/>
            <a:ext cx="69469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1637BE9-9DF4-44B0-9DED-DB874EF80049}"/>
              </a:ext>
            </a:extLst>
          </p:cNvPr>
          <p:cNvSpPr txBox="1"/>
          <p:nvPr/>
        </p:nvSpPr>
        <p:spPr>
          <a:xfrm>
            <a:off x="2135258" y="1348414"/>
            <a:ext cx="6913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3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Linguagem do computador</a:t>
            </a:r>
            <a:endParaRPr lang="pt-BR" sz="3000" dirty="0">
              <a:solidFill>
                <a:srgbClr val="FF6600"/>
              </a:solidFill>
            </a:endParaRPr>
          </a:p>
        </p:txBody>
      </p:sp>
      <p:sp>
        <p:nvSpPr>
          <p:cNvPr id="10" name="Google Shape;34;p4">
            <a:extLst>
              <a:ext uri="{FF2B5EF4-FFF2-40B4-BE49-F238E27FC236}">
                <a16:creationId xmlns:a16="http://schemas.microsoft.com/office/drawing/2014/main" id="{6B6C0C17-0DB5-4C13-B15B-DB1B3F4E7C3B}"/>
              </a:ext>
            </a:extLst>
          </p:cNvPr>
          <p:cNvSpPr txBox="1"/>
          <p:nvPr/>
        </p:nvSpPr>
        <p:spPr>
          <a:xfrm>
            <a:off x="1960256" y="2480866"/>
            <a:ext cx="4818778" cy="1931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t-BR" sz="1600" dirty="0">
                <a:latin typeface="Open Sans"/>
                <a:ea typeface="Open Sans" panose="020B0606030504020204" pitchFamily="34" charset="0"/>
                <a:cs typeface="Open Sans"/>
              </a:rPr>
              <a:t>Nesta aula, exploraremos mais os números binários, praticando as sequências que formam as combinações do código binário.</a:t>
            </a:r>
          </a:p>
          <a:p>
            <a:pPr algn="just">
              <a:spcBef>
                <a:spcPts val="600"/>
              </a:spcBef>
            </a:pPr>
            <a:endParaRPr lang="pt-BR" sz="1600" dirty="0">
              <a:latin typeface="Open Sans"/>
              <a:ea typeface="Open Sans" panose="020B0606030504020204" pitchFamily="34" charset="0"/>
              <a:cs typeface="Open Sans"/>
            </a:endParaRPr>
          </a:p>
          <a:p>
            <a:pPr algn="just">
              <a:spcBef>
                <a:spcPts val="600"/>
              </a:spcBef>
            </a:pPr>
            <a:r>
              <a:rPr lang="pt-BR" sz="1400" i="1" dirty="0">
                <a:latin typeface="Open Sans"/>
                <a:ea typeface="Open Sans" panose="020B0606030504020204" pitchFamily="34" charset="0"/>
                <a:cs typeface="Open Sans"/>
              </a:rPr>
              <a:t>Currículo em Ação – EMAI; Tecnologia e Inovação, 2022. Vol.1. 5º ano. Caderno do estudante, página 177. Caderno do professor, página 159.</a:t>
            </a:r>
            <a:endParaRPr lang="pt-BR" sz="14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tângulo 8">
            <a:extLst>
              <a:ext uri="{FF2B5EF4-FFF2-40B4-BE49-F238E27FC236}">
                <a16:creationId xmlns:a16="http://schemas.microsoft.com/office/drawing/2014/main" id="{8F36362B-4FBC-4F77-88CF-767D31A4FA81}"/>
              </a:ext>
            </a:extLst>
          </p:cNvPr>
          <p:cNvSpPr/>
          <p:nvPr/>
        </p:nvSpPr>
        <p:spPr>
          <a:xfrm>
            <a:off x="1403648" y="251055"/>
            <a:ext cx="6336704" cy="386004"/>
          </a:xfrm>
          <a:prstGeom prst="rect">
            <a:avLst/>
          </a:prstGeom>
          <a:solidFill>
            <a:srgbClr val="110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t-BR" sz="16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TECNOLOGIA E INOVAÇÃO – 5º ANO</a:t>
            </a:r>
            <a:endParaRPr lang="pt-BR" sz="1600" dirty="0">
              <a:solidFill>
                <a:srgbClr val="FF66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grpSp>
        <p:nvGrpSpPr>
          <p:cNvPr id="13" name="Agrupar 1"/>
          <p:cNvGrpSpPr/>
          <p:nvPr/>
        </p:nvGrpSpPr>
        <p:grpSpPr>
          <a:xfrm>
            <a:off x="1403648" y="-23748"/>
            <a:ext cx="6336704" cy="291243"/>
            <a:chOff x="1403648" y="-23748"/>
            <a:chExt cx="6336704" cy="291243"/>
          </a:xfrm>
        </p:grpSpPr>
        <p:sp>
          <p:nvSpPr>
            <p:cNvPr id="14" name="Retângulo 16"/>
            <p:cNvSpPr/>
            <p:nvPr/>
          </p:nvSpPr>
          <p:spPr>
            <a:xfrm>
              <a:off x="1403648" y="-23748"/>
              <a:ext cx="6336704" cy="19327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7"/>
            <p:cNvSpPr/>
            <p:nvPr/>
          </p:nvSpPr>
          <p:spPr>
            <a:xfrm>
              <a:off x="1403648" y="169522"/>
              <a:ext cx="6336704" cy="97973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6" name="Grupo 1"/>
          <p:cNvGrpSpPr/>
          <p:nvPr/>
        </p:nvGrpSpPr>
        <p:grpSpPr>
          <a:xfrm>
            <a:off x="6876257" y="2571749"/>
            <a:ext cx="2267743" cy="2571749"/>
            <a:chOff x="7218294" y="2941838"/>
            <a:chExt cx="1674185" cy="1898621"/>
          </a:xfrm>
        </p:grpSpPr>
        <p:sp>
          <p:nvSpPr>
            <p:cNvPr id="17" name="Retângulo 50"/>
            <p:cNvSpPr/>
            <p:nvPr userDrawn="1"/>
          </p:nvSpPr>
          <p:spPr>
            <a:xfrm>
              <a:off x="7218294" y="2941838"/>
              <a:ext cx="1674185" cy="1898621"/>
            </a:xfrm>
            <a:prstGeom prst="rect">
              <a:avLst/>
            </a:prstGeom>
            <a:solidFill>
              <a:schemeClr val="bg1">
                <a:lumMod val="75000"/>
                <a:alpha val="6117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pt-BR"/>
            </a:p>
          </p:txBody>
        </p:sp>
        <p:sp>
          <p:nvSpPr>
            <p:cNvPr id="18" name="CaixaDeTexto 51"/>
            <p:cNvSpPr txBox="1"/>
            <p:nvPr userDrawn="1"/>
          </p:nvSpPr>
          <p:spPr>
            <a:xfrm>
              <a:off x="7310366" y="3602174"/>
              <a:ext cx="1512168" cy="920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500" b="1" dirty="0"/>
                <a:t>INTÉRPRETE LIBRAS</a:t>
              </a:r>
            </a:p>
            <a:p>
              <a:pPr algn="ctr"/>
              <a:endParaRPr lang="pt-BR" sz="1500" b="1" dirty="0"/>
            </a:p>
            <a:p>
              <a:pPr algn="ctr"/>
              <a:r>
                <a:rPr lang="pt-BR" sz="1500" b="1" dirty="0">
                  <a:solidFill>
                    <a:srgbClr val="FF6600"/>
                  </a:solidFill>
                </a:rPr>
                <a:t>APENAS PARA ESTE TIPO DE SLIDE UTILIZADO EM  EFAI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779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/>
          <p:cNvSpPr txBox="1"/>
          <p:nvPr/>
        </p:nvSpPr>
        <p:spPr>
          <a:xfrm>
            <a:off x="486593" y="1142617"/>
            <a:ext cx="8168675" cy="135421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t-BR" b="1" dirty="0">
                <a:solidFill>
                  <a:srgbClr val="2E58A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Habilidade</a:t>
            </a:r>
            <a:r>
              <a:rPr lang="pt-BR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componente:</a:t>
            </a:r>
            <a:endParaRPr lang="pt-BR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spcBef>
                <a:spcPts val="600"/>
              </a:spcBef>
            </a:pPr>
            <a:endParaRPr lang="pt-BR" b="1" dirty="0">
              <a:solidFill>
                <a:srgbClr val="2E58A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pt-BR" b="1" dirty="0">
                <a:solidFill>
                  <a:srgbClr val="2E58A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(Pensamento Computacional) –</a:t>
            </a:r>
            <a:r>
              <a:rPr lang="pt-BR" dirty="0">
                <a:solidFill>
                  <a:srgbClr val="2E58A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Conhecer o sistema de numeração binário.</a:t>
            </a:r>
          </a:p>
        </p:txBody>
      </p:sp>
      <p:grpSp>
        <p:nvGrpSpPr>
          <p:cNvPr id="17" name="Grupo 12">
            <a:extLst>
              <a:ext uri="{FF2B5EF4-FFF2-40B4-BE49-F238E27FC236}">
                <a16:creationId xmlns:a16="http://schemas.microsoft.com/office/drawing/2014/main" id="{356DE518-48B7-4DA8-A9DB-BB4099AC5183}"/>
              </a:ext>
            </a:extLst>
          </p:cNvPr>
          <p:cNvGrpSpPr/>
          <p:nvPr/>
        </p:nvGrpSpPr>
        <p:grpSpPr>
          <a:xfrm>
            <a:off x="1403648" y="-2773"/>
            <a:ext cx="6336704" cy="741056"/>
            <a:chOff x="1403648" y="-2773"/>
            <a:chExt cx="6336704" cy="741056"/>
          </a:xfrm>
        </p:grpSpPr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EE4DEC9C-567C-4B2A-B14D-397830B584BE}"/>
                </a:ext>
              </a:extLst>
            </p:cNvPr>
            <p:cNvSpPr/>
            <p:nvPr/>
          </p:nvSpPr>
          <p:spPr>
            <a:xfrm>
              <a:off x="1403648" y="195486"/>
              <a:ext cx="6336704" cy="542797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8C7D7507-F3FE-4776-8EBC-DE994253B35A}"/>
                </a:ext>
              </a:extLst>
            </p:cNvPr>
            <p:cNvSpPr/>
            <p:nvPr/>
          </p:nvSpPr>
          <p:spPr>
            <a:xfrm>
              <a:off x="1403648" y="-2773"/>
              <a:ext cx="6336704" cy="195486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20FCDFD-7A2E-443A-AC77-811F2901FB30}"/>
              </a:ext>
            </a:extLst>
          </p:cNvPr>
          <p:cNvSpPr txBox="1"/>
          <p:nvPr/>
        </p:nvSpPr>
        <p:spPr>
          <a:xfrm>
            <a:off x="1403648" y="271686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QUE É ESSE TAL “BINÁRIO”?</a:t>
            </a:r>
            <a:endParaRPr lang="pt-BR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D28C12E-C8B6-4C68-A748-A6FA124D31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911" y="2248365"/>
            <a:ext cx="1947041" cy="253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58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724AC89C-7D36-4757-83E5-FA7B2D09B3B3}"/>
              </a:ext>
            </a:extLst>
          </p:cNvPr>
          <p:cNvPicPr/>
          <p:nvPr/>
        </p:nvPicPr>
        <p:blipFill rotWithShape="1">
          <a:blip r:embed="rId3"/>
          <a:srcRect l="23898" t="33830" r="24567" b="23681"/>
          <a:stretch/>
        </p:blipFill>
        <p:spPr bwMode="auto">
          <a:xfrm>
            <a:off x="504494" y="1122241"/>
            <a:ext cx="5983016" cy="30477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7" name="Grupo 12">
            <a:extLst>
              <a:ext uri="{FF2B5EF4-FFF2-40B4-BE49-F238E27FC236}">
                <a16:creationId xmlns:a16="http://schemas.microsoft.com/office/drawing/2014/main" id="{356DE518-48B7-4DA8-A9DB-BB4099AC5183}"/>
              </a:ext>
            </a:extLst>
          </p:cNvPr>
          <p:cNvGrpSpPr/>
          <p:nvPr/>
        </p:nvGrpSpPr>
        <p:grpSpPr>
          <a:xfrm>
            <a:off x="1403648" y="-2773"/>
            <a:ext cx="6336704" cy="854112"/>
            <a:chOff x="1403648" y="-2773"/>
            <a:chExt cx="6336704" cy="741056"/>
          </a:xfrm>
        </p:grpSpPr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EE4DEC9C-567C-4B2A-B14D-397830B584BE}"/>
                </a:ext>
              </a:extLst>
            </p:cNvPr>
            <p:cNvSpPr/>
            <p:nvPr/>
          </p:nvSpPr>
          <p:spPr>
            <a:xfrm>
              <a:off x="1403648" y="195486"/>
              <a:ext cx="6336704" cy="542797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8C7D7507-F3FE-4776-8EBC-DE994253B35A}"/>
                </a:ext>
              </a:extLst>
            </p:cNvPr>
            <p:cNvSpPr/>
            <p:nvPr/>
          </p:nvSpPr>
          <p:spPr>
            <a:xfrm>
              <a:off x="1403648" y="-2773"/>
              <a:ext cx="6336704" cy="195486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20FCDFD-7A2E-443A-AC77-811F2901FB30}"/>
              </a:ext>
            </a:extLst>
          </p:cNvPr>
          <p:cNvSpPr txBox="1"/>
          <p:nvPr/>
        </p:nvSpPr>
        <p:spPr>
          <a:xfrm>
            <a:off x="1403648" y="243111"/>
            <a:ext cx="63367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3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CONTINUAMOS COM NOSSA AMIGA RITA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C688E06-81F6-44D1-8AEF-DCB0B5D85A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311" t="48889" r="67327" b="26284"/>
          <a:stretch/>
        </p:blipFill>
        <p:spPr>
          <a:xfrm>
            <a:off x="5659821" y="3058510"/>
            <a:ext cx="1087593" cy="1816391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6FF816B5-6FBF-4A6F-B859-7DF666802C52}"/>
              </a:ext>
            </a:extLst>
          </p:cNvPr>
          <p:cNvSpPr txBox="1"/>
          <p:nvPr/>
        </p:nvSpPr>
        <p:spPr>
          <a:xfrm>
            <a:off x="504494" y="4444014"/>
            <a:ext cx="459564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Currículo em Ação – EMAI &amp; Tecnologia e Inovação, 2022. Vol.1. 5º ano. Caderno do aluno, página 177. Caderno do professor, páginas 158 e 159.</a:t>
            </a:r>
            <a:endParaRPr lang="pt-BR" sz="1100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558D4329-604C-4B2A-98D7-906EEB6E0C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466" t="50000" r="65345" b="37471"/>
          <a:stretch/>
        </p:blipFill>
        <p:spPr>
          <a:xfrm>
            <a:off x="6487510" y="1135400"/>
            <a:ext cx="1054450" cy="90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15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2">
            <a:extLst>
              <a:ext uri="{FF2B5EF4-FFF2-40B4-BE49-F238E27FC236}">
                <a16:creationId xmlns:a16="http://schemas.microsoft.com/office/drawing/2014/main" id="{356DE518-48B7-4DA8-A9DB-BB4099AC5183}"/>
              </a:ext>
            </a:extLst>
          </p:cNvPr>
          <p:cNvGrpSpPr/>
          <p:nvPr/>
        </p:nvGrpSpPr>
        <p:grpSpPr>
          <a:xfrm>
            <a:off x="1403648" y="-2773"/>
            <a:ext cx="6336704" cy="775284"/>
            <a:chOff x="1403648" y="-2773"/>
            <a:chExt cx="6336704" cy="741056"/>
          </a:xfrm>
        </p:grpSpPr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EE4DEC9C-567C-4B2A-B14D-397830B584BE}"/>
                </a:ext>
              </a:extLst>
            </p:cNvPr>
            <p:cNvSpPr/>
            <p:nvPr/>
          </p:nvSpPr>
          <p:spPr>
            <a:xfrm>
              <a:off x="1403648" y="195486"/>
              <a:ext cx="6336704" cy="542797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8C7D7507-F3FE-4776-8EBC-DE994253B35A}"/>
                </a:ext>
              </a:extLst>
            </p:cNvPr>
            <p:cNvSpPr/>
            <p:nvPr/>
          </p:nvSpPr>
          <p:spPr>
            <a:xfrm>
              <a:off x="1403648" y="-2773"/>
              <a:ext cx="6336704" cy="195486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20FCDFD-7A2E-443A-AC77-811F2901FB30}"/>
              </a:ext>
            </a:extLst>
          </p:cNvPr>
          <p:cNvSpPr txBox="1"/>
          <p:nvPr/>
        </p:nvSpPr>
        <p:spPr>
          <a:xfrm>
            <a:off x="1403648" y="243111"/>
            <a:ext cx="63367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3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CARTAS PONTOS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04EEDC5-3BC6-455F-B700-2952DFC08B2C}"/>
              </a:ext>
            </a:extLst>
          </p:cNvPr>
          <p:cNvSpPr/>
          <p:nvPr/>
        </p:nvSpPr>
        <p:spPr>
          <a:xfrm>
            <a:off x="465084" y="1165334"/>
            <a:ext cx="8182304" cy="357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t-BR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Se colocarmos a 6ª carta, qual seria o número de acordo com a sequência?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0BFD76A-5EB8-458F-83C8-C424C3041BAE}"/>
              </a:ext>
            </a:extLst>
          </p:cNvPr>
          <p:cNvPicPr/>
          <p:nvPr/>
        </p:nvPicPr>
        <p:blipFill rotWithShape="1">
          <a:blip r:embed="rId3"/>
          <a:srcRect l="30437" t="48127" r="31859" b="27910"/>
          <a:stretch/>
        </p:blipFill>
        <p:spPr bwMode="auto">
          <a:xfrm>
            <a:off x="1679032" y="1736103"/>
            <a:ext cx="5068614" cy="19623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136C1E9F-14AB-4274-AE70-0A01E8030927}"/>
              </a:ext>
            </a:extLst>
          </p:cNvPr>
          <p:cNvSpPr/>
          <p:nvPr/>
        </p:nvSpPr>
        <p:spPr>
          <a:xfrm>
            <a:off x="528145" y="1736103"/>
            <a:ext cx="1150887" cy="26290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500" dirty="0"/>
              <a:t>6ª carta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3DA63BD5-5DFA-4ACC-BA5F-E06FE6367FA1}"/>
              </a:ext>
            </a:extLst>
          </p:cNvPr>
          <p:cNvSpPr/>
          <p:nvPr/>
        </p:nvSpPr>
        <p:spPr>
          <a:xfrm>
            <a:off x="528145" y="2112579"/>
            <a:ext cx="1150887" cy="149772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: para a Esquerda 4">
            <a:extLst>
              <a:ext uri="{FF2B5EF4-FFF2-40B4-BE49-F238E27FC236}">
                <a16:creationId xmlns:a16="http://schemas.microsoft.com/office/drawing/2014/main" id="{5057AF4C-04A7-43A7-A5CB-83CF81AA5D54}"/>
              </a:ext>
            </a:extLst>
          </p:cNvPr>
          <p:cNvSpPr/>
          <p:nvPr/>
        </p:nvSpPr>
        <p:spPr>
          <a:xfrm>
            <a:off x="740980" y="3978165"/>
            <a:ext cx="5675588" cy="8953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Devemos observar a ordem da direita para a esquerda.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D595C71A-8BF6-4DB5-869D-B6314778408D}"/>
              </a:ext>
            </a:extLst>
          </p:cNvPr>
          <p:cNvCxnSpPr/>
          <p:nvPr/>
        </p:nvCxnSpPr>
        <p:spPr>
          <a:xfrm>
            <a:off x="528145" y="3978165"/>
            <a:ext cx="619585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Imagem 13">
            <a:extLst>
              <a:ext uri="{FF2B5EF4-FFF2-40B4-BE49-F238E27FC236}">
                <a16:creationId xmlns:a16="http://schemas.microsoft.com/office/drawing/2014/main" id="{F224D6D3-8720-4CDF-8A9C-C9DDECD691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466" t="50000" r="65345" b="37471"/>
          <a:stretch/>
        </p:blipFill>
        <p:spPr>
          <a:xfrm>
            <a:off x="504495" y="1134887"/>
            <a:ext cx="566682" cy="48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22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2">
            <a:extLst>
              <a:ext uri="{FF2B5EF4-FFF2-40B4-BE49-F238E27FC236}">
                <a16:creationId xmlns:a16="http://schemas.microsoft.com/office/drawing/2014/main" id="{356DE518-48B7-4DA8-A9DB-BB4099AC5183}"/>
              </a:ext>
            </a:extLst>
          </p:cNvPr>
          <p:cNvGrpSpPr/>
          <p:nvPr/>
        </p:nvGrpSpPr>
        <p:grpSpPr>
          <a:xfrm>
            <a:off x="1419413" y="0"/>
            <a:ext cx="6336704" cy="804041"/>
            <a:chOff x="1403648" y="-2773"/>
            <a:chExt cx="6336704" cy="741056"/>
          </a:xfrm>
        </p:grpSpPr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EE4DEC9C-567C-4B2A-B14D-397830B584BE}"/>
                </a:ext>
              </a:extLst>
            </p:cNvPr>
            <p:cNvSpPr/>
            <p:nvPr/>
          </p:nvSpPr>
          <p:spPr>
            <a:xfrm>
              <a:off x="1403648" y="195486"/>
              <a:ext cx="6336704" cy="542797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8C7D7507-F3FE-4776-8EBC-DE994253B35A}"/>
                </a:ext>
              </a:extLst>
            </p:cNvPr>
            <p:cNvSpPr/>
            <p:nvPr/>
          </p:nvSpPr>
          <p:spPr>
            <a:xfrm>
              <a:off x="1403648" y="-2773"/>
              <a:ext cx="6336704" cy="195486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20FCDFD-7A2E-443A-AC77-811F2901FB30}"/>
              </a:ext>
            </a:extLst>
          </p:cNvPr>
          <p:cNvSpPr txBox="1"/>
          <p:nvPr/>
        </p:nvSpPr>
        <p:spPr>
          <a:xfrm>
            <a:off x="1403648" y="243111"/>
            <a:ext cx="63367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3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FAZER E APRENDER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1FD7EE4-7C08-40FE-ABDC-9FDDC8B984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66" t="50000" r="65345" b="37471"/>
          <a:stretch/>
        </p:blipFill>
        <p:spPr>
          <a:xfrm>
            <a:off x="530104" y="1139959"/>
            <a:ext cx="873544" cy="75170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BF05E4B-3FEF-4C39-9944-6BE373D5CA31}"/>
              </a:ext>
            </a:extLst>
          </p:cNvPr>
          <p:cNvPicPr/>
          <p:nvPr/>
        </p:nvPicPr>
        <p:blipFill rotWithShape="1">
          <a:blip r:embed="rId4"/>
          <a:srcRect l="23106" t="33294" r="24453" b="60224"/>
          <a:stretch/>
        </p:blipFill>
        <p:spPr bwMode="auto">
          <a:xfrm>
            <a:off x="1332306" y="1195140"/>
            <a:ext cx="7281590" cy="5889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43239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2">
            <a:extLst>
              <a:ext uri="{FF2B5EF4-FFF2-40B4-BE49-F238E27FC236}">
                <a16:creationId xmlns:a16="http://schemas.microsoft.com/office/drawing/2014/main" id="{356DE518-48B7-4DA8-A9DB-BB4099AC5183}"/>
              </a:ext>
            </a:extLst>
          </p:cNvPr>
          <p:cNvGrpSpPr/>
          <p:nvPr/>
        </p:nvGrpSpPr>
        <p:grpSpPr>
          <a:xfrm>
            <a:off x="1419413" y="0"/>
            <a:ext cx="6336704" cy="804041"/>
            <a:chOff x="1403648" y="-2773"/>
            <a:chExt cx="6336704" cy="741056"/>
          </a:xfrm>
        </p:grpSpPr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EE4DEC9C-567C-4B2A-B14D-397830B584BE}"/>
                </a:ext>
              </a:extLst>
            </p:cNvPr>
            <p:cNvSpPr/>
            <p:nvPr/>
          </p:nvSpPr>
          <p:spPr>
            <a:xfrm>
              <a:off x="1403648" y="195486"/>
              <a:ext cx="6336704" cy="542797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8C7D7507-F3FE-4776-8EBC-DE994253B35A}"/>
                </a:ext>
              </a:extLst>
            </p:cNvPr>
            <p:cNvSpPr/>
            <p:nvPr/>
          </p:nvSpPr>
          <p:spPr>
            <a:xfrm>
              <a:off x="1403648" y="-2773"/>
              <a:ext cx="6336704" cy="195486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20FCDFD-7A2E-443A-AC77-811F2901FB30}"/>
              </a:ext>
            </a:extLst>
          </p:cNvPr>
          <p:cNvSpPr txBox="1"/>
          <p:nvPr/>
        </p:nvSpPr>
        <p:spPr>
          <a:xfrm>
            <a:off x="1403648" y="243111"/>
            <a:ext cx="63367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3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como chegamos no zero e um? </a:t>
            </a:r>
          </a:p>
        </p:txBody>
      </p:sp>
      <p:pic>
        <p:nvPicPr>
          <p:cNvPr id="1026" name="Picture 2" descr="Números binários multicoloridos : Foto de stock">
            <a:extLst>
              <a:ext uri="{FF2B5EF4-FFF2-40B4-BE49-F238E27FC236}">
                <a16:creationId xmlns:a16="http://schemas.microsoft.com/office/drawing/2014/main" id="{18D3D491-1DBA-452B-87BB-BD29FAFF5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09" y="1129885"/>
            <a:ext cx="6187967" cy="273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lagem: Horizontal 1">
            <a:extLst>
              <a:ext uri="{FF2B5EF4-FFF2-40B4-BE49-F238E27FC236}">
                <a16:creationId xmlns:a16="http://schemas.microsoft.com/office/drawing/2014/main" id="{CD852AEF-E3A3-4230-9ADD-C909A3D34304}"/>
              </a:ext>
            </a:extLst>
          </p:cNvPr>
          <p:cNvSpPr/>
          <p:nvPr/>
        </p:nvSpPr>
        <p:spPr>
          <a:xfrm>
            <a:off x="772510" y="3862552"/>
            <a:ext cx="5817476" cy="94593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Comic Sans MS" panose="030F0702030302020204" pitchFamily="66" charset="0"/>
              </a:rPr>
              <a:t>Esse tal de “binário”...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DAE5A60-8164-42A6-B36D-1254CF497EF6}"/>
              </a:ext>
            </a:extLst>
          </p:cNvPr>
          <p:cNvSpPr txBox="1"/>
          <p:nvPr/>
        </p:nvSpPr>
        <p:spPr>
          <a:xfrm>
            <a:off x="6822528" y="1287541"/>
            <a:ext cx="177756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>
                <a:hlinkClick r:id="rId4"/>
              </a:rPr>
              <a:t>https://www.gettyimages.com.br/detail/foto/binary-numbers-multicolored-imagem-royalty-free/810556494</a:t>
            </a:r>
            <a:r>
              <a:rPr lang="pt-BR" sz="1100" dirty="0"/>
              <a:t>. Acesso em 25.02.2022.</a:t>
            </a:r>
          </a:p>
        </p:txBody>
      </p:sp>
    </p:spTree>
    <p:extLst>
      <p:ext uri="{BB962C8B-B14F-4D97-AF65-F5344CB8AC3E}">
        <p14:creationId xmlns:p14="http://schemas.microsoft.com/office/powerpoint/2010/main" val="320308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2">
            <a:extLst>
              <a:ext uri="{FF2B5EF4-FFF2-40B4-BE49-F238E27FC236}">
                <a16:creationId xmlns:a16="http://schemas.microsoft.com/office/drawing/2014/main" id="{356DE518-48B7-4DA8-A9DB-BB4099AC5183}"/>
              </a:ext>
            </a:extLst>
          </p:cNvPr>
          <p:cNvGrpSpPr/>
          <p:nvPr/>
        </p:nvGrpSpPr>
        <p:grpSpPr>
          <a:xfrm>
            <a:off x="1419413" y="0"/>
            <a:ext cx="6336704" cy="804041"/>
            <a:chOff x="1403648" y="-2773"/>
            <a:chExt cx="6336704" cy="741056"/>
          </a:xfrm>
        </p:grpSpPr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EE4DEC9C-567C-4B2A-B14D-397830B584BE}"/>
                </a:ext>
              </a:extLst>
            </p:cNvPr>
            <p:cNvSpPr/>
            <p:nvPr/>
          </p:nvSpPr>
          <p:spPr>
            <a:xfrm>
              <a:off x="1403648" y="195486"/>
              <a:ext cx="6336704" cy="542797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8C7D7507-F3FE-4776-8EBC-DE994253B35A}"/>
                </a:ext>
              </a:extLst>
            </p:cNvPr>
            <p:cNvSpPr/>
            <p:nvPr/>
          </p:nvSpPr>
          <p:spPr>
            <a:xfrm>
              <a:off x="1403648" y="-2773"/>
              <a:ext cx="6336704" cy="195486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20FCDFD-7A2E-443A-AC77-811F2901FB30}"/>
              </a:ext>
            </a:extLst>
          </p:cNvPr>
          <p:cNvSpPr txBox="1"/>
          <p:nvPr/>
        </p:nvSpPr>
        <p:spPr>
          <a:xfrm>
            <a:off x="1403648" y="243111"/>
            <a:ext cx="63367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3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Vamos pensar juntos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1FD7EE4-7C08-40FE-ABDC-9FDDC8B984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66" t="50000" r="65345" b="37471"/>
          <a:stretch/>
        </p:blipFill>
        <p:spPr>
          <a:xfrm>
            <a:off x="552302" y="1123820"/>
            <a:ext cx="835577" cy="865809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C8E93931-C224-4AD3-B7F4-1D7A80947352}"/>
              </a:ext>
            </a:extLst>
          </p:cNvPr>
          <p:cNvSpPr txBox="1"/>
          <p:nvPr/>
        </p:nvSpPr>
        <p:spPr>
          <a:xfrm>
            <a:off x="1387363" y="1094078"/>
            <a:ext cx="6999894" cy="924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t-B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Como o computador entende os numerais da atividade 1.6?</a:t>
            </a:r>
          </a:p>
          <a:p>
            <a:pPr algn="just">
              <a:lnSpc>
                <a:spcPct val="115000"/>
              </a:lnSpc>
            </a:pPr>
            <a:endParaRPr lang="pt-BR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pt-BR" sz="1600" i="1" dirty="0">
                <a:solidFill>
                  <a:srgbClr val="11097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Começaremos com o 21:</a:t>
            </a:r>
          </a:p>
        </p:txBody>
      </p:sp>
    </p:spTree>
    <p:extLst>
      <p:ext uri="{BB962C8B-B14F-4D97-AF65-F5344CB8AC3E}">
        <p14:creationId xmlns:p14="http://schemas.microsoft.com/office/powerpoint/2010/main" val="15704603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27267</TotalTime>
  <Words>899</Words>
  <Application>Microsoft Office PowerPoint</Application>
  <PresentationFormat>Apresentação na tela (16:9)</PresentationFormat>
  <Paragraphs>94</Paragraphs>
  <Slides>13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0" baseType="lpstr">
      <vt:lpstr>Wingdings</vt:lpstr>
      <vt:lpstr>Trebuchet MS</vt:lpstr>
      <vt:lpstr>Comic Sans MS</vt:lpstr>
      <vt:lpstr>Calibri</vt:lpstr>
      <vt:lpstr>Arial</vt:lpstr>
      <vt:lpstr>Open Sans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Junior</dc:creator>
  <cp:lastModifiedBy>Silvia Regina Peres</cp:lastModifiedBy>
  <cp:revision>452</cp:revision>
  <dcterms:created xsi:type="dcterms:W3CDTF">2020-04-03T18:57:27Z</dcterms:created>
  <dcterms:modified xsi:type="dcterms:W3CDTF">2022-03-15T10:39:10Z</dcterms:modified>
</cp:coreProperties>
</file>