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602" r:id="rId2"/>
    <p:sldId id="416" r:id="rId3"/>
    <p:sldId id="609" r:id="rId4"/>
    <p:sldId id="623" r:id="rId5"/>
    <p:sldId id="624" r:id="rId6"/>
    <p:sldId id="614" r:id="rId7"/>
    <p:sldId id="625" r:id="rId8"/>
    <p:sldId id="615" r:id="rId9"/>
    <p:sldId id="620" r:id="rId10"/>
    <p:sldId id="626" r:id="rId11"/>
    <p:sldId id="627" r:id="rId12"/>
    <p:sldId id="629"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 userDrawn="1">
          <p15:clr>
            <a:srgbClr val="A4A3A4"/>
          </p15:clr>
        </p15:guide>
        <p15:guide id="4" pos="4921" userDrawn="1">
          <p15:clr>
            <a:srgbClr val="A4A3A4"/>
          </p15:clr>
        </p15:guide>
        <p15:guide id="5" orient="horz" pos="693">
          <p15:clr>
            <a:srgbClr val="A4A3A4"/>
          </p15:clr>
        </p15:guide>
        <p15:guide id="6" orient="horz" pos="1568">
          <p15:clr>
            <a:srgbClr val="A4A3A4"/>
          </p15:clr>
        </p15:guide>
        <p15:guide id="7" pos="368">
          <p15:clr>
            <a:srgbClr val="A4A3A4"/>
          </p15:clr>
        </p15:guide>
        <p15:guide id="8" pos="4872">
          <p15:clr>
            <a:srgbClr val="A4A3A4"/>
          </p15:clr>
        </p15:guide>
        <p15:guide id="9" pos="4269">
          <p15:clr>
            <a:srgbClr val="A4A3A4"/>
          </p15:clr>
        </p15:guide>
        <p15:guide id="10" pos="878">
          <p15:clr>
            <a:srgbClr val="A4A3A4"/>
          </p15:clr>
        </p15:guide>
        <p15:guide id="11" pos="295" userDrawn="1">
          <p15:clr>
            <a:srgbClr val="A4A3A4"/>
          </p15:clr>
        </p15:guide>
        <p15:guide id="12" pos="5443" userDrawn="1">
          <p15:clr>
            <a:srgbClr val="A4A3A4"/>
          </p15:clr>
        </p15:guide>
        <p15:guide id="13" orient="horz" pos="3094" userDrawn="1">
          <p15:clr>
            <a:srgbClr val="A4A3A4"/>
          </p15:clr>
        </p15:guide>
        <p15:guide id="14" orient="horz" pos="82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 Mac" initials="" lastIdx="1" clrIdx="0"/>
  <p:cmAuthor id="1" name="Marcos - Revisor" initials="M" lastIdx="1" clrIdx="1">
    <p:extLst>
      <p:ext uri="{19B8F6BF-5375-455C-9EA6-DF929625EA0E}">
        <p15:presenceInfo xmlns:p15="http://schemas.microsoft.com/office/powerpoint/2012/main" userId="Marcos - Revis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0F6C37"/>
    <a:srgbClr val="2E58A6"/>
    <a:srgbClr val="FFFF99"/>
    <a:srgbClr val="110979"/>
    <a:srgbClr val="9FBFCC"/>
    <a:srgbClr val="8B3331"/>
    <a:srgbClr val="F8F7F2"/>
    <a:srgbClr val="DCDCD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2" autoAdjust="0"/>
    <p:restoredTop sz="96433" autoAdjust="0"/>
  </p:normalViewPr>
  <p:slideViewPr>
    <p:cSldViewPr snapToGrid="0" snapToObjects="1" showGuides="1">
      <p:cViewPr varScale="1">
        <p:scale>
          <a:sx n="150" d="100"/>
          <a:sy n="150" d="100"/>
        </p:scale>
        <p:origin x="504" y="126"/>
      </p:cViewPr>
      <p:guideLst>
        <p:guide orient="horz" pos="156"/>
        <p:guide pos="4921"/>
        <p:guide orient="horz" pos="693"/>
        <p:guide orient="horz" pos="1568"/>
        <p:guide pos="368"/>
        <p:guide pos="4872"/>
        <p:guide pos="4269"/>
        <p:guide pos="878"/>
        <p:guide pos="295"/>
        <p:guide pos="5443"/>
        <p:guide orient="horz" pos="3094"/>
        <p:guide orient="horz" pos="829"/>
      </p:guideLst>
    </p:cSldViewPr>
  </p:slideViewPr>
  <p:notesTextViewPr>
    <p:cViewPr>
      <p:scale>
        <a:sx n="100" d="100"/>
        <a:sy n="100" d="100"/>
      </p:scale>
      <p:origin x="0" y="0"/>
    </p:cViewPr>
  </p:notesTextViewPr>
  <p:notesViewPr>
    <p:cSldViewPr>
      <p:cViewPr varScale="1">
        <p:scale>
          <a:sx n="62" d="100"/>
          <a:sy n="62" d="100"/>
        </p:scale>
        <p:origin x="229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4671D-91CA-49A0-9207-0EBEA20498CF}" type="datetimeFigureOut">
              <a:rPr lang="pt-BR" smtClean="0"/>
              <a:t>15/03/2022</a:t>
            </a:fld>
            <a:endParaRPr lang="pt-BR" dirty="0"/>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0D057-C3AD-482D-96E8-2134EA48E5A0}" type="slidenum">
              <a:rPr lang="pt-BR" smtClean="0"/>
              <a:t>‹nº›</a:t>
            </a:fld>
            <a:endParaRPr lang="pt-BR" dirty="0"/>
          </a:p>
        </p:txBody>
      </p:sp>
    </p:spTree>
    <p:extLst>
      <p:ext uri="{BB962C8B-B14F-4D97-AF65-F5344CB8AC3E}">
        <p14:creationId xmlns:p14="http://schemas.microsoft.com/office/powerpoint/2010/main" val="214517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D50D057-C3AD-482D-96E8-2134EA48E5A0}" type="slidenum">
              <a:rPr lang="pt-BR" smtClean="0"/>
              <a:pPr/>
              <a:t>1</a:t>
            </a:fld>
            <a:endParaRPr lang="pt-BR" dirty="0"/>
          </a:p>
        </p:txBody>
      </p:sp>
    </p:spTree>
    <p:extLst>
      <p:ext uri="{BB962C8B-B14F-4D97-AF65-F5344CB8AC3E}">
        <p14:creationId xmlns:p14="http://schemas.microsoft.com/office/powerpoint/2010/main" val="334428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Imagens criadas pela professora Juliana Naddeo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https://www.gettyimages.com.br/detail/ilustra%C3%A7%C3%A3o/light-bulbs-one-is-on-the-other-is-off-vector-ilustra%C3%A7%C3%A3o-royalty-free/1280744112?adppopup=true</a:t>
            </a:r>
          </a:p>
          <a:p>
            <a:pPr marL="0" lvl="0" indent="0" algn="l" rtl="0">
              <a:lnSpc>
                <a:spcPct val="100000"/>
              </a:lnSpc>
              <a:spcBef>
                <a:spcPts val="0"/>
              </a:spcBef>
              <a:spcAft>
                <a:spcPts val="0"/>
              </a:spcAft>
              <a:buSzPts val="1400"/>
              <a:buNone/>
            </a:pPr>
            <a:endParaRP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614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Imagens criadas pela professora Juliana Naddeo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https://www.gettyimages.com.br/detail/ilustra%C3%A7%C3%A3o/light-bulbs-one-is-on-the-other-is-off-vector-ilustra%C3%A7%C3%A3o-royalty-free/1280744112?adppopup=true</a:t>
            </a:r>
          </a:p>
          <a:p>
            <a:pPr marL="0" lvl="0" indent="0" algn="l" rtl="0">
              <a:lnSpc>
                <a:spcPct val="100000"/>
              </a:lnSpc>
              <a:spcBef>
                <a:spcPts val="0"/>
              </a:spcBef>
              <a:spcAft>
                <a:spcPts val="0"/>
              </a:spcAft>
              <a:buSzPts val="1400"/>
              <a:buNone/>
            </a:pPr>
            <a:endParaRP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604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pt-BR" dirty="0"/>
              <a:t>Avatar produzido pela professora, termo de licença anexado no SCP. </a:t>
            </a:r>
          </a:p>
          <a:p>
            <a:r>
              <a:rPr lang="pt-BR" dirty="0"/>
              <a:t>Aula adaptada do material preliminar </a:t>
            </a:r>
            <a:r>
              <a:rPr lang="pt-BR" sz="1200" b="1" dirty="0"/>
              <a:t>https://drive.google.com/drive/folders/1vBO0RVcgIWTx0a8k2vPmqDC9NVERouDS</a:t>
            </a:r>
          </a:p>
          <a:p>
            <a:r>
              <a:rPr lang="pt-BR" sz="1200" b="1" dirty="0"/>
              <a:t>Imagem retirada do material de tecnologia do 2ano- pág. 7</a:t>
            </a:r>
          </a:p>
          <a:p>
            <a:pPr marL="0" lvl="0" indent="0" algn="l" rtl="0">
              <a:spcBef>
                <a:spcPts val="0"/>
              </a:spcBef>
              <a:spcAft>
                <a:spcPts val="0"/>
              </a:spcAft>
              <a:buClr>
                <a:schemeClr val="dk1"/>
              </a:buClr>
              <a:buSzPts val="1200"/>
              <a:buFont typeface="Calibri"/>
              <a:buNone/>
            </a:pPr>
            <a:endParaRPr dirty="0"/>
          </a:p>
        </p:txBody>
      </p:sp>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141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pt-BR" dirty="0"/>
              <a:t>Avatar produzido pela professora, termo de licença anexado no SCP. </a:t>
            </a:r>
          </a:p>
          <a:p>
            <a:r>
              <a:rPr lang="pt-BR" dirty="0"/>
              <a:t>Aula adaptada do material preliminar </a:t>
            </a:r>
            <a:r>
              <a:rPr lang="pt-BR" sz="1200" b="1" dirty="0"/>
              <a:t>https://drive.google.com/drive/folders/1vBO0RVcgIWTx0a8k2vPmqDC9NVERouDS</a:t>
            </a:r>
          </a:p>
          <a:p>
            <a:r>
              <a:rPr lang="pt-BR" sz="1200" b="1" dirty="0"/>
              <a:t>Imagem retirada do material de tecnologia do 2ano- pág. 7</a:t>
            </a:r>
          </a:p>
          <a:p>
            <a:pPr marL="0" lvl="0" indent="0" algn="l" rtl="0">
              <a:spcBef>
                <a:spcPts val="0"/>
              </a:spcBef>
              <a:spcAft>
                <a:spcPts val="0"/>
              </a:spcAft>
              <a:buClr>
                <a:schemeClr val="dk1"/>
              </a:buClr>
              <a:buSzPts val="1200"/>
              <a:buFont typeface="Calibri"/>
              <a:buNone/>
            </a:pPr>
            <a:endParaRPr dirty="0"/>
          </a:p>
        </p:txBody>
      </p:sp>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298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800" dirty="0">
                <a:effectLst/>
                <a:latin typeface="Calibri" panose="020F0502020204030204" pitchFamily="34" charset="0"/>
                <a:ea typeface="Calibri" panose="020F0502020204030204" pitchFamily="34" charset="0"/>
                <a:cs typeface="Times New Roman" panose="02020603050405020304" pitchFamily="18" charset="0"/>
              </a:rPr>
              <a:t>Elaborado especialmente para o CMSP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pt-BR"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Imagem retirada do Material do professor de Tecnologia e Inovação 4º ano (versão preliminar) – pág 16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pt-BR"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b="1" dirty="0"/>
              <a:t>https://drive.google.com/drive/folders/1vBO0RVcgIWTx0a8k2vPmqDC9NVERouDS pag.16</a:t>
            </a:r>
          </a:p>
          <a:p>
            <a:pPr marL="0" lvl="0" indent="0" algn="l" rtl="0">
              <a:lnSpc>
                <a:spcPct val="100000"/>
              </a:lnSpc>
              <a:spcBef>
                <a:spcPts val="0"/>
              </a:spcBef>
              <a:spcAft>
                <a:spcPts val="0"/>
              </a:spcAft>
              <a:buSzPts val="1400"/>
              <a:buNone/>
            </a:pPr>
            <a:endParaRPr lang="pt-BR" sz="1100" dirty="0"/>
          </a:p>
          <a:p>
            <a:pPr marL="0" lvl="0" indent="0" algn="l" rtl="0">
              <a:lnSpc>
                <a:spcPct val="100000"/>
              </a:lnSpc>
              <a:spcBef>
                <a:spcPts val="0"/>
              </a:spcBef>
              <a:spcAft>
                <a:spcPts val="0"/>
              </a:spcAft>
              <a:buSzPts val="1400"/>
              <a:buNone/>
            </a:pPr>
            <a:endParaRPr lang="pt-BR" sz="1100" dirty="0"/>
          </a:p>
          <a:p>
            <a:pPr marL="0" lvl="0" indent="0" algn="l" rtl="0">
              <a:lnSpc>
                <a:spcPct val="100000"/>
              </a:lnSpc>
              <a:spcBef>
                <a:spcPts val="0"/>
              </a:spcBef>
              <a:spcAft>
                <a:spcPts val="0"/>
              </a:spcAft>
              <a:buSzPts val="1400"/>
              <a:buNone/>
            </a:pPr>
            <a:r>
              <a:rPr lang="pt-BR" sz="1100" dirty="0"/>
              <a:t>Inicie a aula com o acolhimento e combinados de organização gerais. Em seguida, apresente o título, a sessão sobre o que vamos aprender nessa atividade e a habilidade do material.</a:t>
            </a:r>
            <a:endParaRP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747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800" dirty="0">
                <a:effectLst/>
                <a:latin typeface="Calibri" panose="020F0502020204030204" pitchFamily="34" charset="0"/>
                <a:ea typeface="Calibri" panose="020F0502020204030204" pitchFamily="34" charset="0"/>
                <a:cs typeface="Times New Roman" panose="02020603050405020304" pitchFamily="18" charset="0"/>
              </a:rPr>
              <a:t>Elaborado especialmente para o CMSP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pt-BR"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Imagem retirada do Material do professor de Tecnologia e Inovação 4º ano (versão preliminar) – pág 16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pt-BR"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b="1" dirty="0"/>
              <a:t>https://drive.google.com/drive/folders/1vBO0RVcgIWTx0a8k2vPmqDC9NVERouDS pag.16</a:t>
            </a:r>
          </a:p>
          <a:p>
            <a:pPr marL="0" lvl="0" indent="0" algn="l" rtl="0">
              <a:lnSpc>
                <a:spcPct val="100000"/>
              </a:lnSpc>
              <a:spcBef>
                <a:spcPts val="0"/>
              </a:spcBef>
              <a:spcAft>
                <a:spcPts val="0"/>
              </a:spcAft>
              <a:buSzPts val="1400"/>
              <a:buNone/>
            </a:pPr>
            <a:endParaRPr lang="pt-BR" sz="1100" dirty="0"/>
          </a:p>
          <a:p>
            <a:pPr marL="0" lvl="0" indent="0" algn="l" rtl="0">
              <a:lnSpc>
                <a:spcPct val="100000"/>
              </a:lnSpc>
              <a:spcBef>
                <a:spcPts val="0"/>
              </a:spcBef>
              <a:spcAft>
                <a:spcPts val="0"/>
              </a:spcAft>
              <a:buSzPts val="1400"/>
              <a:buNone/>
            </a:pPr>
            <a:endParaRPr lang="pt-BR" sz="1100" dirty="0"/>
          </a:p>
          <a:p>
            <a:pPr marL="0" lvl="0" indent="0" algn="l" rtl="0">
              <a:lnSpc>
                <a:spcPct val="100000"/>
              </a:lnSpc>
              <a:spcBef>
                <a:spcPts val="0"/>
              </a:spcBef>
              <a:spcAft>
                <a:spcPts val="0"/>
              </a:spcAft>
              <a:buSzPts val="1400"/>
              <a:buNone/>
            </a:pPr>
            <a:r>
              <a:rPr lang="pt-BR" sz="1100" dirty="0"/>
              <a:t>Inicie a aula com o acolhimento e combinados de organização gerais. Em seguida, apresente o título, a sessão sobre o que vamos aprender nessa atividade e a habilidade do material.</a:t>
            </a:r>
            <a:endParaRP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493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800" dirty="0">
                <a:effectLst/>
                <a:latin typeface="Calibri" panose="020F0502020204030204" pitchFamily="34" charset="0"/>
                <a:ea typeface="Calibri" panose="020F0502020204030204" pitchFamily="34" charset="0"/>
                <a:cs typeface="Times New Roman" panose="02020603050405020304" pitchFamily="18" charset="0"/>
              </a:rPr>
              <a:t>Elaborado especialmente para o CMSP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pt-BR"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Imagem retirada do Material do professor de Tecnologia e Inovação 4º ano (versão preliminar) – pág 16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pt-BR"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b="1" dirty="0"/>
              <a:t>https://drive.google.com/drive/folders/1vBO0RVcgIWTx0a8k2vPmqDC9NVERouDS pag.16</a:t>
            </a:r>
          </a:p>
          <a:p>
            <a:pPr marL="0" lvl="0" indent="0" algn="l" rtl="0">
              <a:lnSpc>
                <a:spcPct val="100000"/>
              </a:lnSpc>
              <a:spcBef>
                <a:spcPts val="0"/>
              </a:spcBef>
              <a:spcAft>
                <a:spcPts val="0"/>
              </a:spcAft>
              <a:buSzPts val="1400"/>
              <a:buNone/>
            </a:pPr>
            <a:endParaRPr lang="pt-BR" sz="1100" dirty="0"/>
          </a:p>
          <a:p>
            <a:pPr marL="0" lvl="0" indent="0" algn="l" rtl="0">
              <a:lnSpc>
                <a:spcPct val="100000"/>
              </a:lnSpc>
              <a:spcBef>
                <a:spcPts val="0"/>
              </a:spcBef>
              <a:spcAft>
                <a:spcPts val="0"/>
              </a:spcAft>
              <a:buSzPts val="1400"/>
              <a:buNone/>
            </a:pPr>
            <a:endParaRPr lang="pt-BR" sz="1100" dirty="0"/>
          </a:p>
          <a:p>
            <a:pPr marL="0" lvl="0" indent="0" algn="l" rtl="0">
              <a:lnSpc>
                <a:spcPct val="100000"/>
              </a:lnSpc>
              <a:spcBef>
                <a:spcPts val="0"/>
              </a:spcBef>
              <a:spcAft>
                <a:spcPts val="0"/>
              </a:spcAft>
              <a:buSzPts val="1400"/>
              <a:buNone/>
            </a:pPr>
            <a:r>
              <a:rPr lang="pt-BR" sz="1100" dirty="0"/>
              <a:t>Inicie a aula com o acolhimento e combinados de organização gerais. Em seguida, apresente o título, a sessão sobre o que vamos aprender nessa atividade e a habilidade do material.</a:t>
            </a:r>
            <a:endParaRP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356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b="1" i="0" dirty="0">
                <a:effectLst/>
                <a:latin typeface="Calibri" panose="020F0502020204030204" pitchFamily="34" charset="0"/>
              </a:rPr>
              <a:t>Imagem verificada, faz parte do pacote Getty – FCAV</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https://www.gettyimages.com.br/detail/ilustra%C3%A7%C3%A3o/kawaii-gadgets-social-network-items-doodles-ilustra%C3%A7%C3%A3o-royalty-free/538872430?adppopup=true</a:t>
            </a:r>
          </a:p>
          <a:p>
            <a:pPr marL="0" lvl="0" indent="0" algn="l" rtl="0">
              <a:lnSpc>
                <a:spcPct val="100000"/>
              </a:lnSpc>
              <a:spcBef>
                <a:spcPts val="0"/>
              </a:spcBef>
              <a:spcAft>
                <a:spcPts val="0"/>
              </a:spcAft>
              <a:buSzPts val="1400"/>
              <a:buNone/>
            </a:pPr>
            <a:endParaRPr lang="pt-B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715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b="1" i="0" dirty="0">
                <a:effectLst/>
                <a:latin typeface="Calibri" panose="020F0502020204030204" pitchFamily="34" charset="0"/>
              </a:rPr>
              <a:t>Imagem verificada, faz parte do pacote Getty – FCAV</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https://www.gettyimages.com.br/detail/ilustra%C3%A7%C3%A3o/kawaii-gadgets-social-network-items-doodles-ilustra%C3%A7%C3%A3o-royalty-free/538872430?adppopup=true</a:t>
            </a:r>
          </a:p>
          <a:p>
            <a:pPr marL="0" lvl="0" indent="0" algn="l" rtl="0">
              <a:lnSpc>
                <a:spcPct val="100000"/>
              </a:lnSpc>
              <a:spcBef>
                <a:spcPts val="0"/>
              </a:spcBef>
              <a:spcAft>
                <a:spcPts val="0"/>
              </a:spcAft>
              <a:buSzPts val="1400"/>
              <a:buNone/>
            </a:pPr>
            <a:endParaRPr lang="pt-B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957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b="1" i="0" dirty="0">
                <a:effectLst/>
                <a:latin typeface="Calibri" panose="020F0502020204030204" pitchFamily="34" charset="0"/>
              </a:rPr>
              <a:t>Imagem verificada, faz parte do pacote Getty – FCAV</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https://www.gettyimages.com.br/detail/ilustra%C3%A7%C3%A3o/light-bulbs-one-is-on-the-other-is-off-vector-ilustra%C3%A7%C3%A3o-royalty-free/1280744112?adppopup=true</a:t>
            </a:r>
          </a:p>
          <a:p>
            <a:pPr marL="0" lvl="0" indent="0" algn="l" rtl="0">
              <a:lnSpc>
                <a:spcPct val="100000"/>
              </a:lnSpc>
              <a:spcBef>
                <a:spcPts val="0"/>
              </a:spcBef>
              <a:spcAft>
                <a:spcPts val="0"/>
              </a:spcAft>
              <a:buSzPts val="1400"/>
              <a:buNone/>
            </a:pPr>
            <a:endParaRP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894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Imagens criadas pela professora Juliana Naddeo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https://www.gettyimages.com.br/detail/ilustra%C3%A7%C3%A3o/light-bulbs-one-is-on-the-other-is-off-vector-ilustra%C3%A7%C3%A3o-royalty-free/1280744112?adppopup=true</a:t>
            </a:r>
          </a:p>
          <a:p>
            <a:pPr marL="0" lvl="0" indent="0" algn="l" rtl="0">
              <a:lnSpc>
                <a:spcPct val="100000"/>
              </a:lnSpc>
              <a:spcBef>
                <a:spcPts val="0"/>
              </a:spcBef>
              <a:spcAft>
                <a:spcPts val="0"/>
              </a:spcAft>
              <a:buSzPts val="1400"/>
              <a:buNone/>
            </a:pPr>
            <a:endParaRP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643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Clique para editar o estilo do subtítulo mestre</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9E895824-178B-4719-9A8A-53261A2896E0}" type="datetimeFigureOut">
              <a:rPr lang="pt-BR" smtClean="0"/>
              <a:t>15/03/2022</a:t>
            </a:fld>
            <a:endParaRPr lang="pt-BR" dirty="0"/>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BEBCAB1B-3AD7-4920-8B8D-3D67482048CB}" type="slidenum">
              <a:rPr lang="pt-BR" smtClean="0"/>
              <a:t>‹nº›</a:t>
            </a:fld>
            <a:endParaRPr lang="pt-BR" dirty="0"/>
          </a:p>
        </p:txBody>
      </p:sp>
    </p:spTree>
    <p:extLst>
      <p:ext uri="{BB962C8B-B14F-4D97-AF65-F5344CB8AC3E}">
        <p14:creationId xmlns:p14="http://schemas.microsoft.com/office/powerpoint/2010/main" val="339066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lide de título">
  <p:cSld name="1_Slide de título">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390952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6" name="Imagem 4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721355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tângulo 7"/>
          <p:cNvSpPr/>
          <p:nvPr/>
        </p:nvSpPr>
        <p:spPr>
          <a:xfrm>
            <a:off x="0" y="0"/>
            <a:ext cx="9144000" cy="5143500"/>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Picture 2" descr="C:\Users\Junior\Desktop\Logo Centro de Midias da Educacao de Sao Paulo\Logo Centro de Midias da Educacao de Sao Paulo\PNG\Logo-Centro-de-Midias-da-Educacao-de-Sao-Paulo-c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508" y="1234449"/>
            <a:ext cx="6192688" cy="227340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agem 12">
            <a:extLst>
              <a:ext uri="{FF2B5EF4-FFF2-40B4-BE49-F238E27FC236}">
                <a16:creationId xmlns:a16="http://schemas.microsoft.com/office/drawing/2014/main" id="{E6933327-C625-4498-8A5C-8A1298CC03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5975" y="3929063"/>
            <a:ext cx="1498600" cy="971550"/>
          </a:xfrm>
          <a:prstGeom prst="rect">
            <a:avLst/>
          </a:prstGeom>
        </p:spPr>
      </p:pic>
    </p:spTree>
    <p:extLst>
      <p:ext uri="{BB962C8B-B14F-4D97-AF65-F5344CB8AC3E}">
        <p14:creationId xmlns:p14="http://schemas.microsoft.com/office/powerpoint/2010/main" val="378121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grpSp>
        <p:nvGrpSpPr>
          <p:cNvPr id="44" name="Grupo 12">
            <a:extLst>
              <a:ext uri="{FF2B5EF4-FFF2-40B4-BE49-F238E27FC236}">
                <a16:creationId xmlns:a16="http://schemas.microsoft.com/office/drawing/2014/main" id="{A7F24A2D-86B2-43E3-AFB0-4B384A141FCF}"/>
              </a:ext>
            </a:extLst>
          </p:cNvPr>
          <p:cNvGrpSpPr/>
          <p:nvPr/>
        </p:nvGrpSpPr>
        <p:grpSpPr>
          <a:xfrm>
            <a:off x="1403648" y="-2773"/>
            <a:ext cx="6336704" cy="741056"/>
            <a:chOff x="1403648" y="-2773"/>
            <a:chExt cx="6336704" cy="741056"/>
          </a:xfrm>
        </p:grpSpPr>
        <p:sp>
          <p:nvSpPr>
            <p:cNvPr id="46" name="Retângulo 45">
              <a:extLst>
                <a:ext uri="{FF2B5EF4-FFF2-40B4-BE49-F238E27FC236}">
                  <a16:creationId xmlns:a16="http://schemas.microsoft.com/office/drawing/2014/main" id="{5A5FCF36-3329-4963-B5F1-C3326543E466}"/>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Retângulo 46">
              <a:extLst>
                <a:ext uri="{FF2B5EF4-FFF2-40B4-BE49-F238E27FC236}">
                  <a16:creationId xmlns:a16="http://schemas.microsoft.com/office/drawing/2014/main" id="{041ECE36-26DB-4BC4-81E9-D7FB7E11FF5B}"/>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8" name="CaixaDeTexto 47">
            <a:extLst>
              <a:ext uri="{FF2B5EF4-FFF2-40B4-BE49-F238E27FC236}">
                <a16:creationId xmlns:a16="http://schemas.microsoft.com/office/drawing/2014/main" id="{744391C1-E429-4775-A789-9DF0B537B40C}"/>
              </a:ext>
            </a:extLst>
          </p:cNvPr>
          <p:cNvSpPr txBox="1"/>
          <p:nvPr/>
        </p:nvSpPr>
        <p:spPr>
          <a:xfrm>
            <a:off x="1403648" y="202590"/>
            <a:ext cx="6336704" cy="523220"/>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Aulas mediadas por tecnologia</a:t>
            </a:r>
          </a:p>
        </p:txBody>
      </p:sp>
      <p:sp>
        <p:nvSpPr>
          <p:cNvPr id="17" name="CaixaDeTexto 16">
            <a:extLst>
              <a:ext uri="{FF2B5EF4-FFF2-40B4-BE49-F238E27FC236}">
                <a16:creationId xmlns:a16="http://schemas.microsoft.com/office/drawing/2014/main" id="{C896B31B-5695-477A-B09F-EC3436D62F2B}"/>
              </a:ext>
            </a:extLst>
          </p:cNvPr>
          <p:cNvSpPr txBox="1"/>
          <p:nvPr/>
        </p:nvSpPr>
        <p:spPr>
          <a:xfrm>
            <a:off x="1403648" y="946145"/>
            <a:ext cx="6001405" cy="707886"/>
          </a:xfrm>
          <a:prstGeom prst="rect">
            <a:avLst/>
          </a:prstGeom>
          <a:noFill/>
        </p:spPr>
        <p:txBody>
          <a:bodyPr wrap="square">
            <a:spAutoFit/>
          </a:bodyPr>
          <a:lstStyle/>
          <a:p>
            <a:pPr algn="ctr"/>
            <a:r>
              <a:rPr lang="pt-B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Como o CMSP coloca em prática o currículo de Tecnologia e Inovação:</a:t>
            </a:r>
          </a:p>
        </p:txBody>
      </p:sp>
      <p:sp>
        <p:nvSpPr>
          <p:cNvPr id="19" name="CaixaDeTexto 18">
            <a:extLst>
              <a:ext uri="{FF2B5EF4-FFF2-40B4-BE49-F238E27FC236}">
                <a16:creationId xmlns:a16="http://schemas.microsoft.com/office/drawing/2014/main" id="{E21DE549-6401-457C-8AC0-6CF1EB8823EE}"/>
              </a:ext>
            </a:extLst>
          </p:cNvPr>
          <p:cNvSpPr txBox="1"/>
          <p:nvPr/>
        </p:nvSpPr>
        <p:spPr>
          <a:xfrm>
            <a:off x="488731" y="1816746"/>
            <a:ext cx="8371489" cy="923330"/>
          </a:xfrm>
          <a:prstGeom prst="rect">
            <a:avLst/>
          </a:prstGeom>
          <a:noFill/>
        </p:spPr>
        <p:txBody>
          <a:bodyPr wrap="square">
            <a:spAutoFit/>
          </a:bodyPr>
          <a:lstStyle/>
          <a:p>
            <a:pPr marL="0" lvl="1"/>
            <a:r>
              <a:rPr lang="pt-BR" dirty="0">
                <a:latin typeface="Open Sans" panose="020B0606030504020204" pitchFamily="34" charset="0"/>
                <a:ea typeface="Open Sans" panose="020B0606030504020204" pitchFamily="34" charset="0"/>
                <a:cs typeface="Open Sans" panose="020B0606030504020204" pitchFamily="34" charset="0"/>
              </a:rPr>
              <a:t>Aulas ao vivo do INOVA (Anos Iniciais), mediadas por tecnologia digital com participação do professor do CMSP e professor da sala de aula de maneira síncrona, nos períodos dos turnos escolares. </a:t>
            </a:r>
          </a:p>
        </p:txBody>
      </p:sp>
      <p:pic>
        <p:nvPicPr>
          <p:cNvPr id="4" name="Imagem 3">
            <a:extLst>
              <a:ext uri="{FF2B5EF4-FFF2-40B4-BE49-F238E27FC236}">
                <a16:creationId xmlns:a16="http://schemas.microsoft.com/office/drawing/2014/main" id="{1ECFB903-FA54-4E60-BFB9-A936CD032D8B}"/>
              </a:ext>
            </a:extLst>
          </p:cNvPr>
          <p:cNvPicPr>
            <a:picLocks noChangeAspect="1"/>
          </p:cNvPicPr>
          <p:nvPr/>
        </p:nvPicPr>
        <p:blipFill>
          <a:blip r:embed="rId3"/>
          <a:stretch>
            <a:fillRect/>
          </a:stretch>
        </p:blipFill>
        <p:spPr>
          <a:xfrm>
            <a:off x="1083991" y="2842199"/>
            <a:ext cx="6687892" cy="2097206"/>
          </a:xfrm>
          <a:prstGeom prst="rect">
            <a:avLst/>
          </a:prstGeom>
        </p:spPr>
      </p:pic>
    </p:spTree>
    <p:extLst>
      <p:ext uri="{BB962C8B-B14F-4D97-AF65-F5344CB8AC3E}">
        <p14:creationId xmlns:p14="http://schemas.microsoft.com/office/powerpoint/2010/main" val="79225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grpSp>
        <p:nvGrpSpPr>
          <p:cNvPr id="44" name="Grupo 12">
            <a:extLst>
              <a:ext uri="{FF2B5EF4-FFF2-40B4-BE49-F238E27FC236}">
                <a16:creationId xmlns:a16="http://schemas.microsoft.com/office/drawing/2014/main" id="{A7F24A2D-86B2-43E3-AFB0-4B384A141FCF}"/>
              </a:ext>
            </a:extLst>
          </p:cNvPr>
          <p:cNvGrpSpPr/>
          <p:nvPr/>
        </p:nvGrpSpPr>
        <p:grpSpPr>
          <a:xfrm>
            <a:off x="1403648" y="-2773"/>
            <a:ext cx="6336704" cy="741056"/>
            <a:chOff x="1403648" y="-2773"/>
            <a:chExt cx="6336704" cy="741056"/>
          </a:xfrm>
        </p:grpSpPr>
        <p:sp>
          <p:nvSpPr>
            <p:cNvPr id="46" name="Retângulo 45">
              <a:extLst>
                <a:ext uri="{FF2B5EF4-FFF2-40B4-BE49-F238E27FC236}">
                  <a16:creationId xmlns:a16="http://schemas.microsoft.com/office/drawing/2014/main" id="{5A5FCF36-3329-4963-B5F1-C3326543E466}"/>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Retângulo 46">
              <a:extLst>
                <a:ext uri="{FF2B5EF4-FFF2-40B4-BE49-F238E27FC236}">
                  <a16:creationId xmlns:a16="http://schemas.microsoft.com/office/drawing/2014/main" id="{041ECE36-26DB-4BC4-81E9-D7FB7E11FF5B}"/>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8" name="CaixaDeTexto 47">
            <a:extLst>
              <a:ext uri="{FF2B5EF4-FFF2-40B4-BE49-F238E27FC236}">
                <a16:creationId xmlns:a16="http://schemas.microsoft.com/office/drawing/2014/main" id="{744391C1-E429-4775-A789-9DF0B537B40C}"/>
              </a:ext>
            </a:extLst>
          </p:cNvPr>
          <p:cNvSpPr txBox="1"/>
          <p:nvPr/>
        </p:nvSpPr>
        <p:spPr>
          <a:xfrm>
            <a:off x="1403648" y="202590"/>
            <a:ext cx="6336704" cy="523220"/>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Aulas mediadas por tecnologia</a:t>
            </a:r>
          </a:p>
        </p:txBody>
      </p:sp>
      <p:sp>
        <p:nvSpPr>
          <p:cNvPr id="17" name="CaixaDeTexto 16">
            <a:extLst>
              <a:ext uri="{FF2B5EF4-FFF2-40B4-BE49-F238E27FC236}">
                <a16:creationId xmlns:a16="http://schemas.microsoft.com/office/drawing/2014/main" id="{C896B31B-5695-477A-B09F-EC3436D62F2B}"/>
              </a:ext>
            </a:extLst>
          </p:cNvPr>
          <p:cNvSpPr txBox="1"/>
          <p:nvPr/>
        </p:nvSpPr>
        <p:spPr>
          <a:xfrm>
            <a:off x="1403648" y="946145"/>
            <a:ext cx="6001405" cy="707886"/>
          </a:xfrm>
          <a:prstGeom prst="rect">
            <a:avLst/>
          </a:prstGeom>
          <a:noFill/>
        </p:spPr>
        <p:txBody>
          <a:bodyPr wrap="square">
            <a:spAutoFit/>
          </a:bodyPr>
          <a:lstStyle/>
          <a:p>
            <a:pPr algn="ctr"/>
            <a:r>
              <a:rPr lang="pt-B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Como o CMSP coloca em prática o currículo de Tecnologia e Inovação:</a:t>
            </a:r>
          </a:p>
        </p:txBody>
      </p:sp>
      <p:sp>
        <p:nvSpPr>
          <p:cNvPr id="19" name="CaixaDeTexto 18">
            <a:extLst>
              <a:ext uri="{FF2B5EF4-FFF2-40B4-BE49-F238E27FC236}">
                <a16:creationId xmlns:a16="http://schemas.microsoft.com/office/drawing/2014/main" id="{E21DE549-6401-457C-8AC0-6CF1EB8823EE}"/>
              </a:ext>
            </a:extLst>
          </p:cNvPr>
          <p:cNvSpPr txBox="1"/>
          <p:nvPr/>
        </p:nvSpPr>
        <p:spPr>
          <a:xfrm>
            <a:off x="488731" y="1816746"/>
            <a:ext cx="8371489" cy="2031325"/>
          </a:xfrm>
          <a:prstGeom prst="rect">
            <a:avLst/>
          </a:prstGeom>
          <a:noFill/>
        </p:spPr>
        <p:txBody>
          <a:bodyPr wrap="square">
            <a:spAutoFit/>
          </a:bodyPr>
          <a:lstStyle/>
          <a:p>
            <a:pPr marL="0" lvl="1"/>
            <a:r>
              <a:rPr lang="pt-BR" dirty="0">
                <a:latin typeface="Open Sans" panose="020B0606030504020204" pitchFamily="34" charset="0"/>
                <a:ea typeface="Open Sans" panose="020B0606030504020204" pitchFamily="34" charset="0"/>
                <a:cs typeface="Open Sans" panose="020B0606030504020204" pitchFamily="34" charset="0"/>
              </a:rPr>
              <a:t>Após o momento ao vivo expositivo dos professores do CMSP, será proposta uma atividade para ser desenvolvida em sala e os professores do CMSP estarão disponíveis para tirar dúvidas. Nesse momento, sua interação poderá ocorrer de duas formas:</a:t>
            </a:r>
          </a:p>
          <a:p>
            <a:pPr marL="0" lvl="1"/>
            <a:endParaRPr lang="pt-BR" dirty="0">
              <a:latin typeface="Open Sans" panose="020B0606030504020204" pitchFamily="34" charset="0"/>
              <a:ea typeface="Open Sans" panose="020B0606030504020204" pitchFamily="34" charset="0"/>
              <a:cs typeface="Open Sans" panose="020B0606030504020204" pitchFamily="34" charset="0"/>
            </a:endParaRPr>
          </a:p>
          <a:p>
            <a:pPr marL="0" lvl="1"/>
            <a:r>
              <a:rPr lang="pt-BR" dirty="0">
                <a:latin typeface="Open Sans" panose="020B0606030504020204" pitchFamily="34" charset="0"/>
                <a:ea typeface="Open Sans" panose="020B0606030504020204" pitchFamily="34" charset="0"/>
                <a:cs typeface="Open Sans" panose="020B0606030504020204" pitchFamily="34" charset="0"/>
              </a:rPr>
              <a:t>→ Via Chat</a:t>
            </a:r>
          </a:p>
          <a:p>
            <a:pPr marL="0" lvl="1"/>
            <a:r>
              <a:rPr lang="pt-BR" dirty="0">
                <a:latin typeface="Open Sans" panose="020B0606030504020204" pitchFamily="34" charset="0"/>
                <a:ea typeface="Open Sans" panose="020B0606030504020204" pitchFamily="34" charset="0"/>
                <a:cs typeface="Open Sans" panose="020B0606030504020204" pitchFamily="34" charset="0"/>
              </a:rPr>
              <a:t>→ Pedindo a palavra para entrar ao vivo:</a:t>
            </a:r>
          </a:p>
        </p:txBody>
      </p:sp>
    </p:spTree>
    <p:extLst>
      <p:ext uri="{BB962C8B-B14F-4D97-AF65-F5344CB8AC3E}">
        <p14:creationId xmlns:p14="http://schemas.microsoft.com/office/powerpoint/2010/main" val="359401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tângulo 10"/>
          <p:cNvSpPr/>
          <p:nvPr/>
        </p:nvSpPr>
        <p:spPr>
          <a:xfrm>
            <a:off x="0" y="0"/>
            <a:ext cx="9144000" cy="5143500"/>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Google Shape;74;p2"/>
          <p:cNvSpPr/>
          <p:nvPr/>
        </p:nvSpPr>
        <p:spPr>
          <a:xfrm>
            <a:off x="2197100" y="1539551"/>
            <a:ext cx="6946900" cy="1154854"/>
          </a:xfrm>
          <a:prstGeom prst="rect">
            <a:avLst/>
          </a:prstGeom>
          <a:solidFill>
            <a:srgbClr val="2E5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rebuchet MS"/>
              <a:ea typeface="Trebuchet MS"/>
              <a:cs typeface="Trebuchet MS"/>
              <a:sym typeface="Trebuchet MS"/>
            </a:endParaRPr>
          </a:p>
        </p:txBody>
      </p:sp>
      <p:pic>
        <p:nvPicPr>
          <p:cNvPr id="14" name="Google Shape;75;p2" descr="C:\Users\Junior\Desktop\Logo Centro de Midias da Educacao de Sao Paulo\Logo Centro de Midias da Educacao de Sao Paulo\PNG\Logo-Centro-de-Midias-da-Educacao-de-Sao-Paulo-cor.png"/>
          <p:cNvPicPr preferRelativeResize="0"/>
          <p:nvPr/>
        </p:nvPicPr>
        <p:blipFill rotWithShape="1">
          <a:blip r:embed="rId4" cstate="print">
            <a:alphaModFix/>
          </a:blip>
          <a:srcRect r="60874"/>
          <a:stretch/>
        </p:blipFill>
        <p:spPr>
          <a:xfrm>
            <a:off x="323528" y="1632173"/>
            <a:ext cx="1669266" cy="1566247"/>
          </a:xfrm>
          <a:prstGeom prst="rect">
            <a:avLst/>
          </a:prstGeom>
          <a:noFill/>
          <a:ln>
            <a:noFill/>
          </a:ln>
        </p:spPr>
      </p:pic>
      <p:sp>
        <p:nvSpPr>
          <p:cNvPr id="16" name="Google Shape;78;p2"/>
          <p:cNvSpPr/>
          <p:nvPr/>
        </p:nvSpPr>
        <p:spPr>
          <a:xfrm>
            <a:off x="2316322" y="1830561"/>
            <a:ext cx="6713220" cy="584735"/>
          </a:xfrm>
          <a:prstGeom prst="rect">
            <a:avLst/>
          </a:prstGeom>
          <a:noFill/>
          <a:ln>
            <a:noFill/>
          </a:ln>
        </p:spPr>
        <p:txBody>
          <a:bodyPr spcFirstLastPara="1" wrap="square" lIns="91425" tIns="45700" rIns="91425" bIns="45700" anchor="t" anchorCtr="0">
            <a:spAutoFit/>
          </a:bodyPr>
          <a:lstStyle/>
          <a:p>
            <a:pPr lvl="0" algn="ctr"/>
            <a:r>
              <a:rPr lang="pt-BR" sz="3200" b="1" dirty="0">
                <a:solidFill>
                  <a:schemeClr val="lt1"/>
                </a:solidFill>
                <a:latin typeface="Open Sans"/>
                <a:ea typeface="Open Sans"/>
                <a:cs typeface="Open Sans"/>
                <a:sym typeface="Open Sans"/>
              </a:rPr>
              <a:t>Hora do mão na massa!</a:t>
            </a:r>
          </a:p>
        </p:txBody>
      </p:sp>
      <p:pic>
        <p:nvPicPr>
          <p:cNvPr id="30" name="Imagem 34">
            <a:extLst>
              <a:ext uri="{FF2B5EF4-FFF2-40B4-BE49-F238E27FC236}">
                <a16:creationId xmlns:a16="http://schemas.microsoft.com/office/drawing/2014/main" id="{7403DF09-07A5-4C48-9CDE-7BE260F05D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412" y="3947316"/>
            <a:ext cx="1498600" cy="971550"/>
          </a:xfrm>
          <a:prstGeom prst="rect">
            <a:avLst/>
          </a:prstGeom>
        </p:spPr>
      </p:pic>
    </p:spTree>
    <p:extLst>
      <p:ext uri="{BB962C8B-B14F-4D97-AF65-F5344CB8AC3E}">
        <p14:creationId xmlns:p14="http://schemas.microsoft.com/office/powerpoint/2010/main" val="34926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tângulo 10"/>
          <p:cNvSpPr/>
          <p:nvPr/>
        </p:nvSpPr>
        <p:spPr>
          <a:xfrm>
            <a:off x="0" y="0"/>
            <a:ext cx="9144000" cy="5143500"/>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Google Shape;74;p2"/>
          <p:cNvSpPr/>
          <p:nvPr/>
        </p:nvSpPr>
        <p:spPr>
          <a:xfrm>
            <a:off x="2197100" y="1539551"/>
            <a:ext cx="6946900" cy="1154854"/>
          </a:xfrm>
          <a:prstGeom prst="rect">
            <a:avLst/>
          </a:prstGeom>
          <a:solidFill>
            <a:srgbClr val="2E5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rebuchet MS"/>
              <a:ea typeface="Trebuchet MS"/>
              <a:cs typeface="Trebuchet MS"/>
              <a:sym typeface="Trebuchet MS"/>
            </a:endParaRPr>
          </a:p>
        </p:txBody>
      </p:sp>
      <p:pic>
        <p:nvPicPr>
          <p:cNvPr id="14" name="Google Shape;75;p2" descr="C:\Users\Junior\Desktop\Logo Centro de Midias da Educacao de Sao Paulo\Logo Centro de Midias da Educacao de Sao Paulo\PNG\Logo-Centro-de-Midias-da-Educacao-de-Sao-Paulo-cor.png"/>
          <p:cNvPicPr preferRelativeResize="0"/>
          <p:nvPr/>
        </p:nvPicPr>
        <p:blipFill rotWithShape="1">
          <a:blip r:embed="rId4" cstate="print">
            <a:alphaModFix/>
          </a:blip>
          <a:srcRect r="60874"/>
          <a:stretch/>
        </p:blipFill>
        <p:spPr>
          <a:xfrm>
            <a:off x="323528" y="1632173"/>
            <a:ext cx="1669266" cy="1566247"/>
          </a:xfrm>
          <a:prstGeom prst="rect">
            <a:avLst/>
          </a:prstGeom>
          <a:noFill/>
          <a:ln>
            <a:noFill/>
          </a:ln>
        </p:spPr>
      </p:pic>
      <p:sp>
        <p:nvSpPr>
          <p:cNvPr id="16" name="Google Shape;78;p2"/>
          <p:cNvSpPr/>
          <p:nvPr/>
        </p:nvSpPr>
        <p:spPr>
          <a:xfrm>
            <a:off x="2197100" y="1617227"/>
            <a:ext cx="6713220" cy="1077178"/>
          </a:xfrm>
          <a:prstGeom prst="rect">
            <a:avLst/>
          </a:prstGeom>
          <a:noFill/>
          <a:ln>
            <a:noFill/>
          </a:ln>
        </p:spPr>
        <p:txBody>
          <a:bodyPr spcFirstLastPara="1" wrap="square" lIns="91425" tIns="45700" rIns="91425" bIns="45700" anchor="t" anchorCtr="0">
            <a:spAutoFit/>
          </a:bodyPr>
          <a:lstStyle/>
          <a:p>
            <a:pPr lvl="0" algn="ctr"/>
            <a:r>
              <a:rPr lang="pt-BR" sz="3200" b="1" dirty="0">
                <a:solidFill>
                  <a:schemeClr val="lt1"/>
                </a:solidFill>
                <a:latin typeface="Open Sans"/>
                <a:ea typeface="Open Sans"/>
                <a:cs typeface="Open Sans"/>
                <a:sym typeface="Open Sans"/>
              </a:rPr>
              <a:t>Tecnologia e Inovação nos Anos Iniciais</a:t>
            </a:r>
          </a:p>
        </p:txBody>
      </p:sp>
      <p:sp>
        <p:nvSpPr>
          <p:cNvPr id="19" name="Retângulo 8">
            <a:extLst>
              <a:ext uri="{FF2B5EF4-FFF2-40B4-BE49-F238E27FC236}">
                <a16:creationId xmlns:a16="http://schemas.microsoft.com/office/drawing/2014/main" id="{8F36362B-4FBC-4F77-88CF-767D31A4FA81}"/>
              </a:ext>
            </a:extLst>
          </p:cNvPr>
          <p:cNvSpPr/>
          <p:nvPr/>
        </p:nvSpPr>
        <p:spPr>
          <a:xfrm>
            <a:off x="1403648" y="251055"/>
            <a:ext cx="6336704" cy="386004"/>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endParaRPr lang="pt-BR" dirty="0">
              <a:solidFill>
                <a:srgbClr val="FF6600"/>
              </a:solidFill>
              <a:latin typeface="Open Sans" panose="020B0604020202020204" charset="0"/>
              <a:ea typeface="Open Sans" panose="020B0604020202020204" charset="0"/>
              <a:cs typeface="Open Sans" panose="020B0604020202020204" charset="0"/>
            </a:endParaRPr>
          </a:p>
        </p:txBody>
      </p:sp>
      <p:grpSp>
        <p:nvGrpSpPr>
          <p:cNvPr id="22" name="Agrupar 1"/>
          <p:cNvGrpSpPr/>
          <p:nvPr/>
        </p:nvGrpSpPr>
        <p:grpSpPr>
          <a:xfrm>
            <a:off x="1403648" y="-23748"/>
            <a:ext cx="6336704" cy="291243"/>
            <a:chOff x="1403648" y="-23748"/>
            <a:chExt cx="6336704" cy="291243"/>
          </a:xfrm>
        </p:grpSpPr>
        <p:sp>
          <p:nvSpPr>
            <p:cNvPr id="23" name="Retângulo 17"/>
            <p:cNvSpPr/>
            <p:nvPr/>
          </p:nvSpPr>
          <p:spPr>
            <a:xfrm>
              <a:off x="1403648" y="0"/>
              <a:ext cx="6336704" cy="267495"/>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Retângulo 16"/>
            <p:cNvSpPr/>
            <p:nvPr/>
          </p:nvSpPr>
          <p:spPr>
            <a:xfrm>
              <a:off x="1403648" y="-23748"/>
              <a:ext cx="6336704" cy="193270"/>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30" name="Imagem 34">
            <a:extLst>
              <a:ext uri="{FF2B5EF4-FFF2-40B4-BE49-F238E27FC236}">
                <a16:creationId xmlns:a16="http://schemas.microsoft.com/office/drawing/2014/main" id="{7403DF09-07A5-4C48-9CDE-7BE260F05D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412" y="3947316"/>
            <a:ext cx="1498600" cy="971550"/>
          </a:xfrm>
          <a:prstGeom prst="rect">
            <a:avLst/>
          </a:prstGeom>
        </p:spPr>
      </p:pic>
    </p:spTree>
    <p:extLst>
      <p:ext uri="{BB962C8B-B14F-4D97-AF65-F5344CB8AC3E}">
        <p14:creationId xmlns:p14="http://schemas.microsoft.com/office/powerpoint/2010/main" val="261339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17" name="CaixaDeTexto 16">
            <a:extLst>
              <a:ext uri="{FF2B5EF4-FFF2-40B4-BE49-F238E27FC236}">
                <a16:creationId xmlns:a16="http://schemas.microsoft.com/office/drawing/2014/main" id="{3A4C6C38-6E2B-4462-B246-51D7AE5E4A4F}"/>
              </a:ext>
            </a:extLst>
          </p:cNvPr>
          <p:cNvSpPr txBox="1"/>
          <p:nvPr/>
        </p:nvSpPr>
        <p:spPr>
          <a:xfrm>
            <a:off x="365353" y="933498"/>
            <a:ext cx="7539127" cy="3370153"/>
          </a:xfrm>
          <a:prstGeom prst="rect">
            <a:avLst/>
          </a:prstGeom>
          <a:noFill/>
        </p:spPr>
        <p:txBody>
          <a:bodyPr wrap="square">
            <a:spAutoFit/>
          </a:bodyPr>
          <a:lstStyle/>
          <a:p>
            <a:pPr algn="just">
              <a:spcAft>
                <a:spcPts val="600"/>
              </a:spcAft>
            </a:pPr>
            <a:r>
              <a:rPr lang="pt-BR" sz="1600" b="0" i="1"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 forte presença da tecnologia na vida de todos tem ressignificado o cotidiano, alterado práticas, modos de interação, as maneiras como executamos as mais variadas tarefas. A leitura e a escrita vêm ocupando novas plataformas, novos canais de circulação. As tecnologias em geral e as linguagens — as digitais em particular — alcançam crianças e adolescentes no modo como concebem seus processos pessoais de aprendizagem.</a:t>
            </a:r>
          </a:p>
          <a:p>
            <a:pPr algn="just">
              <a:spcAft>
                <a:spcPts val="600"/>
              </a:spcAft>
            </a:pPr>
            <a:r>
              <a:rPr lang="pt-BR" sz="1600" b="0" i="1"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O papel da escola, sintonizada com as novas formas de produção do conhecimento na cultura digital, consiste em inserir, de maneira eficaz, os estudantes das diferentes etapas de ensino nas mais diferentes culturas requeridas pela sociedade do conhecimento. Assim, além do letramento convencional, os </a:t>
            </a:r>
            <a:r>
              <a:rPr lang="pt-BR" sz="1600" b="0" i="1"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multiletramentos</a:t>
            </a:r>
            <a:r>
              <a:rPr lang="pt-BR" sz="1600" b="0" i="1"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e os novos letramentos se fazem necessários para a formação integral dos estudantes e, dessa forma, para a inserção nas culturas: letrada, artística, do movimento, científica, popular, digital, entre outras.</a:t>
            </a:r>
          </a:p>
        </p:txBody>
      </p:sp>
      <p:grpSp>
        <p:nvGrpSpPr>
          <p:cNvPr id="20" name="Grupo 12">
            <a:extLst>
              <a:ext uri="{FF2B5EF4-FFF2-40B4-BE49-F238E27FC236}">
                <a16:creationId xmlns:a16="http://schemas.microsoft.com/office/drawing/2014/main" id="{BADD9D9E-D649-46E9-A152-90189CA23DFD}"/>
              </a:ext>
            </a:extLst>
          </p:cNvPr>
          <p:cNvGrpSpPr/>
          <p:nvPr/>
        </p:nvGrpSpPr>
        <p:grpSpPr>
          <a:xfrm>
            <a:off x="1403648" y="-2773"/>
            <a:ext cx="6336704" cy="741056"/>
            <a:chOff x="1403648" y="-2773"/>
            <a:chExt cx="6336704" cy="741056"/>
          </a:xfrm>
        </p:grpSpPr>
        <p:sp>
          <p:nvSpPr>
            <p:cNvPr id="22" name="Retângulo 21">
              <a:extLst>
                <a:ext uri="{FF2B5EF4-FFF2-40B4-BE49-F238E27FC236}">
                  <a16:creationId xmlns:a16="http://schemas.microsoft.com/office/drawing/2014/main" id="{422D5A2D-2920-4FE4-9AEE-E2BE723483BD}"/>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Retângulo 22">
              <a:extLst>
                <a:ext uri="{FF2B5EF4-FFF2-40B4-BE49-F238E27FC236}">
                  <a16:creationId xmlns:a16="http://schemas.microsoft.com/office/drawing/2014/main" id="{101DE891-A8F4-4F93-BA14-6591D9D65378}"/>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4" name="CaixaDeTexto 23">
            <a:extLst>
              <a:ext uri="{FF2B5EF4-FFF2-40B4-BE49-F238E27FC236}">
                <a16:creationId xmlns:a16="http://schemas.microsoft.com/office/drawing/2014/main" id="{E19ECF44-966D-45CF-B947-C348220378E1}"/>
              </a:ext>
            </a:extLst>
          </p:cNvPr>
          <p:cNvSpPr txBox="1"/>
          <p:nvPr/>
        </p:nvSpPr>
        <p:spPr>
          <a:xfrm>
            <a:off x="1403648" y="202590"/>
            <a:ext cx="6336704" cy="523220"/>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No Currículo Paulista...</a:t>
            </a:r>
          </a:p>
        </p:txBody>
      </p:sp>
      <p:sp>
        <p:nvSpPr>
          <p:cNvPr id="14" name="CaixaDeTexto 13">
            <a:extLst>
              <a:ext uri="{FF2B5EF4-FFF2-40B4-BE49-F238E27FC236}">
                <a16:creationId xmlns:a16="http://schemas.microsoft.com/office/drawing/2014/main" id="{C3ADE28B-D060-45C9-A406-3D9161B0ACD2}"/>
              </a:ext>
            </a:extLst>
          </p:cNvPr>
          <p:cNvSpPr txBox="1"/>
          <p:nvPr/>
        </p:nvSpPr>
        <p:spPr>
          <a:xfrm>
            <a:off x="365353" y="4655965"/>
            <a:ext cx="3859262" cy="369332"/>
          </a:xfrm>
          <a:prstGeom prst="rect">
            <a:avLst/>
          </a:prstGeom>
          <a:noFill/>
        </p:spPr>
        <p:txBody>
          <a:bodyPr wrap="none" rtlCol="0">
            <a:spAutoFit/>
          </a:bodyPr>
          <a:lstStyle/>
          <a:p>
            <a:r>
              <a:rPr lang="pt-BR" dirty="0"/>
              <a:t>Retirado de Currículo Paulista – </a:t>
            </a:r>
            <a:r>
              <a:rPr lang="pt-BR" dirty="0" err="1"/>
              <a:t>pág</a:t>
            </a:r>
            <a:r>
              <a:rPr lang="pt-BR" dirty="0"/>
              <a:t> 40.</a:t>
            </a:r>
          </a:p>
        </p:txBody>
      </p:sp>
    </p:spTree>
    <p:extLst>
      <p:ext uri="{BB962C8B-B14F-4D97-AF65-F5344CB8AC3E}">
        <p14:creationId xmlns:p14="http://schemas.microsoft.com/office/powerpoint/2010/main" val="212476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17" name="CaixaDeTexto 16">
            <a:extLst>
              <a:ext uri="{FF2B5EF4-FFF2-40B4-BE49-F238E27FC236}">
                <a16:creationId xmlns:a16="http://schemas.microsoft.com/office/drawing/2014/main" id="{3A4C6C38-6E2B-4462-B246-51D7AE5E4A4F}"/>
              </a:ext>
            </a:extLst>
          </p:cNvPr>
          <p:cNvSpPr txBox="1"/>
          <p:nvPr/>
        </p:nvSpPr>
        <p:spPr>
          <a:xfrm>
            <a:off x="365353" y="933498"/>
            <a:ext cx="7539127" cy="2923877"/>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Tecnologias Digitais de Informação e Comunicação (TDIC)</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Criatividade, remix e propriedade intelectual;</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Acesso, Segurança de dados e Veracidade da Informação; </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TDIC, especificidades e impactos.</a:t>
            </a:r>
          </a:p>
          <a:p>
            <a:pPr marL="285750"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Letramento Digital</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Cultura e cidadania digital;</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Mídias digitais e linguagens midiáticas;</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Apropriação tecnológica; e</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Especificidades das TDIC e das mídias.</a:t>
            </a:r>
          </a:p>
        </p:txBody>
      </p:sp>
      <p:grpSp>
        <p:nvGrpSpPr>
          <p:cNvPr id="20" name="Grupo 12">
            <a:extLst>
              <a:ext uri="{FF2B5EF4-FFF2-40B4-BE49-F238E27FC236}">
                <a16:creationId xmlns:a16="http://schemas.microsoft.com/office/drawing/2014/main" id="{BADD9D9E-D649-46E9-A152-90189CA23DFD}"/>
              </a:ext>
            </a:extLst>
          </p:cNvPr>
          <p:cNvGrpSpPr/>
          <p:nvPr/>
        </p:nvGrpSpPr>
        <p:grpSpPr>
          <a:xfrm>
            <a:off x="1403648" y="-2773"/>
            <a:ext cx="6336704" cy="741056"/>
            <a:chOff x="1403648" y="-2773"/>
            <a:chExt cx="6336704" cy="741056"/>
          </a:xfrm>
        </p:grpSpPr>
        <p:sp>
          <p:nvSpPr>
            <p:cNvPr id="22" name="Retângulo 21">
              <a:extLst>
                <a:ext uri="{FF2B5EF4-FFF2-40B4-BE49-F238E27FC236}">
                  <a16:creationId xmlns:a16="http://schemas.microsoft.com/office/drawing/2014/main" id="{422D5A2D-2920-4FE4-9AEE-E2BE723483BD}"/>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Retângulo 22">
              <a:extLst>
                <a:ext uri="{FF2B5EF4-FFF2-40B4-BE49-F238E27FC236}">
                  <a16:creationId xmlns:a16="http://schemas.microsoft.com/office/drawing/2014/main" id="{101DE891-A8F4-4F93-BA14-6591D9D65378}"/>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4" name="CaixaDeTexto 23">
            <a:extLst>
              <a:ext uri="{FF2B5EF4-FFF2-40B4-BE49-F238E27FC236}">
                <a16:creationId xmlns:a16="http://schemas.microsoft.com/office/drawing/2014/main" id="{E19ECF44-966D-45CF-B947-C348220378E1}"/>
              </a:ext>
            </a:extLst>
          </p:cNvPr>
          <p:cNvSpPr txBox="1"/>
          <p:nvPr/>
        </p:nvSpPr>
        <p:spPr>
          <a:xfrm>
            <a:off x="1403648" y="202590"/>
            <a:ext cx="6336704" cy="523220"/>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Os eixos de Tecnologia e Inovação</a:t>
            </a:r>
          </a:p>
        </p:txBody>
      </p:sp>
      <p:sp>
        <p:nvSpPr>
          <p:cNvPr id="8" name="CaixaDeTexto 18">
            <a:extLst>
              <a:ext uri="{FF2B5EF4-FFF2-40B4-BE49-F238E27FC236}">
                <a16:creationId xmlns:a16="http://schemas.microsoft.com/office/drawing/2014/main" id="{5DBD7FE0-F67B-470A-9E81-75BA0BF47D4C}"/>
              </a:ext>
            </a:extLst>
          </p:cNvPr>
          <p:cNvSpPr txBox="1"/>
          <p:nvPr/>
        </p:nvSpPr>
        <p:spPr>
          <a:xfrm>
            <a:off x="5800346" y="4623007"/>
            <a:ext cx="1811372" cy="184666"/>
          </a:xfrm>
          <a:prstGeom prst="rect">
            <a:avLst/>
          </a:prstGeom>
          <a:noFill/>
        </p:spPr>
        <p:txBody>
          <a:bodyPr wrap="square" lIns="91440" tIns="45720" rIns="91440" bIns="45720" anchor="t">
            <a:spAutoFit/>
          </a:bodyPr>
          <a:lstStyle/>
          <a:p>
            <a:pPr algn="r"/>
            <a:r>
              <a:rPr lang="pt-BR" sz="600" dirty="0">
                <a:latin typeface="Open Sans"/>
                <a:ea typeface="Open Sans"/>
                <a:cs typeface="Open Sans"/>
              </a:rPr>
              <a:t>©Getty Images</a:t>
            </a:r>
            <a:endParaRPr lang="pt-BR" sz="600" dirty="0">
              <a:latin typeface="Open Sans" panose="020B0604020202020204" charset="0"/>
              <a:ea typeface="Open Sans" panose="020B0604020202020204" charset="0"/>
              <a:cs typeface="Open Sans" panose="020B0604020202020204" charset="0"/>
            </a:endParaRPr>
          </a:p>
        </p:txBody>
      </p:sp>
      <p:pic>
        <p:nvPicPr>
          <p:cNvPr id="9" name="Gráfico 8">
            <a:extLst>
              <a:ext uri="{FF2B5EF4-FFF2-40B4-BE49-F238E27FC236}">
                <a16:creationId xmlns:a16="http://schemas.microsoft.com/office/drawing/2014/main" id="{A6B34742-9C00-40EE-960A-944C3D87B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8018" y="2963192"/>
            <a:ext cx="2138788" cy="1788365"/>
          </a:xfrm>
          <a:prstGeom prst="rect">
            <a:avLst/>
          </a:prstGeom>
        </p:spPr>
      </p:pic>
    </p:spTree>
    <p:extLst>
      <p:ext uri="{BB962C8B-B14F-4D97-AF65-F5344CB8AC3E}">
        <p14:creationId xmlns:p14="http://schemas.microsoft.com/office/powerpoint/2010/main" val="258997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17" name="CaixaDeTexto 16">
            <a:extLst>
              <a:ext uri="{FF2B5EF4-FFF2-40B4-BE49-F238E27FC236}">
                <a16:creationId xmlns:a16="http://schemas.microsoft.com/office/drawing/2014/main" id="{3A4C6C38-6E2B-4462-B246-51D7AE5E4A4F}"/>
              </a:ext>
            </a:extLst>
          </p:cNvPr>
          <p:cNvSpPr txBox="1"/>
          <p:nvPr/>
        </p:nvSpPr>
        <p:spPr>
          <a:xfrm>
            <a:off x="365353" y="933498"/>
            <a:ext cx="7539127" cy="3185487"/>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Pensamento Computacional:</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Linguagem de Programação: de maneira “desplugada” e plugada ao usar a linguagem de programação em atividades práticas e com programas educacionais interativos relacionados a blocos lógicos.</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Robótica: de maneira que o trabalho pode ser desenvolvido com material reciclável e componentes eletromecânicos e/ou eletrônicos.</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Narrativas Digitais: contar histórias por intermédio da tecnologia.</a:t>
            </a:r>
          </a:p>
          <a:p>
            <a:pPr marL="742950" lvl="1" indent="-285750" algn="just">
              <a:spcAft>
                <a:spcPts val="600"/>
              </a:spcAft>
              <a:buFont typeface="Arial" panose="020B0604020202020204" pitchFamily="34" charset="0"/>
              <a:buChar char="•"/>
            </a:pPr>
            <a:r>
              <a:rPr lang="pt-BR" sz="1600" b="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Maker</a:t>
            </a: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que utiliza materiais não estruturados e materiais diversos, podendo ser combinados com a programação e/ou robótica.</a:t>
            </a:r>
          </a:p>
          <a:p>
            <a:pPr marL="742950" lvl="1" indent="-285750" algn="just">
              <a:spcAft>
                <a:spcPts val="600"/>
              </a:spcAft>
              <a:buFont typeface="Arial" panose="020B0604020202020204" pitchFamily="34" charset="0"/>
              <a:buChar char="•"/>
            </a:pPr>
            <a:r>
              <a:rPr lang="pt-BR" sz="1600" b="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Pensamento Científico: que está diretamente correlacionado ao pensamento computacional.</a:t>
            </a:r>
          </a:p>
        </p:txBody>
      </p:sp>
      <p:grpSp>
        <p:nvGrpSpPr>
          <p:cNvPr id="20" name="Grupo 12">
            <a:extLst>
              <a:ext uri="{FF2B5EF4-FFF2-40B4-BE49-F238E27FC236}">
                <a16:creationId xmlns:a16="http://schemas.microsoft.com/office/drawing/2014/main" id="{BADD9D9E-D649-46E9-A152-90189CA23DFD}"/>
              </a:ext>
            </a:extLst>
          </p:cNvPr>
          <p:cNvGrpSpPr/>
          <p:nvPr/>
        </p:nvGrpSpPr>
        <p:grpSpPr>
          <a:xfrm>
            <a:off x="1403648" y="-2773"/>
            <a:ext cx="6336704" cy="741056"/>
            <a:chOff x="1403648" y="-2773"/>
            <a:chExt cx="6336704" cy="741056"/>
          </a:xfrm>
        </p:grpSpPr>
        <p:sp>
          <p:nvSpPr>
            <p:cNvPr id="22" name="Retângulo 21">
              <a:extLst>
                <a:ext uri="{FF2B5EF4-FFF2-40B4-BE49-F238E27FC236}">
                  <a16:creationId xmlns:a16="http://schemas.microsoft.com/office/drawing/2014/main" id="{422D5A2D-2920-4FE4-9AEE-E2BE723483BD}"/>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Retângulo 22">
              <a:extLst>
                <a:ext uri="{FF2B5EF4-FFF2-40B4-BE49-F238E27FC236}">
                  <a16:creationId xmlns:a16="http://schemas.microsoft.com/office/drawing/2014/main" id="{101DE891-A8F4-4F93-BA14-6591D9D65378}"/>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4" name="CaixaDeTexto 23">
            <a:extLst>
              <a:ext uri="{FF2B5EF4-FFF2-40B4-BE49-F238E27FC236}">
                <a16:creationId xmlns:a16="http://schemas.microsoft.com/office/drawing/2014/main" id="{E19ECF44-966D-45CF-B947-C348220378E1}"/>
              </a:ext>
            </a:extLst>
          </p:cNvPr>
          <p:cNvSpPr txBox="1"/>
          <p:nvPr/>
        </p:nvSpPr>
        <p:spPr>
          <a:xfrm>
            <a:off x="1403648" y="202590"/>
            <a:ext cx="6336704" cy="523220"/>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Os eixos de Tecnologia e Inovação</a:t>
            </a:r>
          </a:p>
        </p:txBody>
      </p:sp>
    </p:spTree>
    <p:extLst>
      <p:ext uri="{BB962C8B-B14F-4D97-AF65-F5344CB8AC3E}">
        <p14:creationId xmlns:p14="http://schemas.microsoft.com/office/powerpoint/2010/main" val="282997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grpSp>
        <p:nvGrpSpPr>
          <p:cNvPr id="17" name="Grupo 12">
            <a:extLst>
              <a:ext uri="{FF2B5EF4-FFF2-40B4-BE49-F238E27FC236}">
                <a16:creationId xmlns:a16="http://schemas.microsoft.com/office/drawing/2014/main" id="{E624603F-7A72-4799-8A0E-F8122859AE08}"/>
              </a:ext>
            </a:extLst>
          </p:cNvPr>
          <p:cNvGrpSpPr/>
          <p:nvPr/>
        </p:nvGrpSpPr>
        <p:grpSpPr>
          <a:xfrm>
            <a:off x="1403648" y="-2773"/>
            <a:ext cx="6336704" cy="741056"/>
            <a:chOff x="1403648" y="-2773"/>
            <a:chExt cx="6336704" cy="741056"/>
          </a:xfrm>
        </p:grpSpPr>
        <p:sp>
          <p:nvSpPr>
            <p:cNvPr id="18" name="Retângulo 17">
              <a:extLst>
                <a:ext uri="{FF2B5EF4-FFF2-40B4-BE49-F238E27FC236}">
                  <a16:creationId xmlns:a16="http://schemas.microsoft.com/office/drawing/2014/main" id="{762D1093-C3A4-41C6-8CA9-4A26091F3AD7}"/>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a:extLst>
                <a:ext uri="{FF2B5EF4-FFF2-40B4-BE49-F238E27FC236}">
                  <a16:creationId xmlns:a16="http://schemas.microsoft.com/office/drawing/2014/main" id="{59098C48-2890-4785-B6B2-475CB0A00E06}"/>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CaixaDeTexto 19">
            <a:extLst>
              <a:ext uri="{FF2B5EF4-FFF2-40B4-BE49-F238E27FC236}">
                <a16:creationId xmlns:a16="http://schemas.microsoft.com/office/drawing/2014/main" id="{578ABFE4-5670-4FA5-A694-8D8F2A8DCBA8}"/>
              </a:ext>
            </a:extLst>
          </p:cNvPr>
          <p:cNvSpPr txBox="1"/>
          <p:nvPr/>
        </p:nvSpPr>
        <p:spPr>
          <a:xfrm>
            <a:off x="1403648" y="202590"/>
            <a:ext cx="6336704" cy="523220"/>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No material do estudante:</a:t>
            </a:r>
          </a:p>
        </p:txBody>
      </p:sp>
      <p:pic>
        <p:nvPicPr>
          <p:cNvPr id="11" name="Espaço Reservado para Conteúdo 4">
            <a:extLst>
              <a:ext uri="{FF2B5EF4-FFF2-40B4-BE49-F238E27FC236}">
                <a16:creationId xmlns:a16="http://schemas.microsoft.com/office/drawing/2014/main" id="{7AE1C599-1BA1-4303-A09B-8807B61B3D0A}"/>
              </a:ext>
            </a:extLst>
          </p:cNvPr>
          <p:cNvPicPr>
            <a:picLocks noChangeAspect="1"/>
          </p:cNvPicPr>
          <p:nvPr/>
        </p:nvPicPr>
        <p:blipFill>
          <a:blip r:embed="rId3"/>
          <a:stretch>
            <a:fillRect/>
          </a:stretch>
        </p:blipFill>
        <p:spPr>
          <a:xfrm>
            <a:off x="1259721" y="999097"/>
            <a:ext cx="6258798" cy="3362794"/>
          </a:xfrm>
          <a:prstGeom prst="rect">
            <a:avLst/>
          </a:prstGeom>
        </p:spPr>
      </p:pic>
    </p:spTree>
    <p:extLst>
      <p:ext uri="{BB962C8B-B14F-4D97-AF65-F5344CB8AC3E}">
        <p14:creationId xmlns:p14="http://schemas.microsoft.com/office/powerpoint/2010/main" val="307115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grpSp>
        <p:nvGrpSpPr>
          <p:cNvPr id="17" name="Grupo 12">
            <a:extLst>
              <a:ext uri="{FF2B5EF4-FFF2-40B4-BE49-F238E27FC236}">
                <a16:creationId xmlns:a16="http://schemas.microsoft.com/office/drawing/2014/main" id="{E624603F-7A72-4799-8A0E-F8122859AE08}"/>
              </a:ext>
            </a:extLst>
          </p:cNvPr>
          <p:cNvGrpSpPr/>
          <p:nvPr/>
        </p:nvGrpSpPr>
        <p:grpSpPr>
          <a:xfrm>
            <a:off x="1403648" y="-2773"/>
            <a:ext cx="6336704" cy="1159470"/>
            <a:chOff x="1403648" y="-2773"/>
            <a:chExt cx="6336704" cy="741056"/>
          </a:xfrm>
        </p:grpSpPr>
        <p:sp>
          <p:nvSpPr>
            <p:cNvPr id="18" name="Retângulo 17">
              <a:extLst>
                <a:ext uri="{FF2B5EF4-FFF2-40B4-BE49-F238E27FC236}">
                  <a16:creationId xmlns:a16="http://schemas.microsoft.com/office/drawing/2014/main" id="{762D1093-C3A4-41C6-8CA9-4A26091F3AD7}"/>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a:extLst>
                <a:ext uri="{FF2B5EF4-FFF2-40B4-BE49-F238E27FC236}">
                  <a16:creationId xmlns:a16="http://schemas.microsoft.com/office/drawing/2014/main" id="{59098C48-2890-4785-B6B2-475CB0A00E06}"/>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CaixaDeTexto 19">
            <a:extLst>
              <a:ext uri="{FF2B5EF4-FFF2-40B4-BE49-F238E27FC236}">
                <a16:creationId xmlns:a16="http://schemas.microsoft.com/office/drawing/2014/main" id="{578ABFE4-5670-4FA5-A694-8D8F2A8DCBA8}"/>
              </a:ext>
            </a:extLst>
          </p:cNvPr>
          <p:cNvSpPr txBox="1"/>
          <p:nvPr/>
        </p:nvSpPr>
        <p:spPr>
          <a:xfrm>
            <a:off x="1403648" y="202590"/>
            <a:ext cx="6336704" cy="954107"/>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Aprendizagem criativa e metodologias ativas</a:t>
            </a:r>
          </a:p>
        </p:txBody>
      </p:sp>
      <p:sp>
        <p:nvSpPr>
          <p:cNvPr id="8" name="CaixaDeTexto 7">
            <a:extLst>
              <a:ext uri="{FF2B5EF4-FFF2-40B4-BE49-F238E27FC236}">
                <a16:creationId xmlns:a16="http://schemas.microsoft.com/office/drawing/2014/main" id="{F72064E7-7CC7-4192-B793-4F7817E430F9}"/>
              </a:ext>
            </a:extLst>
          </p:cNvPr>
          <p:cNvSpPr txBox="1"/>
          <p:nvPr/>
        </p:nvSpPr>
        <p:spPr>
          <a:xfrm>
            <a:off x="141256" y="1488104"/>
            <a:ext cx="3333464" cy="2800767"/>
          </a:xfrm>
          <a:prstGeom prst="rect">
            <a:avLst/>
          </a:prstGeom>
          <a:noFill/>
        </p:spPr>
        <p:txBody>
          <a:bodyPr wrap="square">
            <a:spAutoFit/>
          </a:bodyP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Aprendemos melhor quando estamos envolvidos na criação de </a:t>
            </a:r>
            <a:r>
              <a:rPr lang="pt-BR" sz="1600" b="1" dirty="0">
                <a:latin typeface="Open Sans" panose="020B0606030504020204" pitchFamily="34" charset="0"/>
                <a:ea typeface="Open Sans" panose="020B0606030504020204" pitchFamily="34" charset="0"/>
                <a:cs typeface="Open Sans" panose="020B0606030504020204" pitchFamily="34" charset="0"/>
              </a:rPr>
              <a:t>projetos</a:t>
            </a:r>
            <a:r>
              <a:rPr lang="pt-BR" sz="1600" dirty="0">
                <a:latin typeface="Open Sans" panose="020B0606030504020204" pitchFamily="34" charset="0"/>
                <a:ea typeface="Open Sans" panose="020B0606030504020204" pitchFamily="34" charset="0"/>
                <a:cs typeface="Open Sans" panose="020B0606030504020204" pitchFamily="34" charset="0"/>
              </a:rPr>
              <a:t> que levem em conta as nossas </a:t>
            </a:r>
            <a:r>
              <a:rPr lang="pt-BR" sz="1600" b="1" dirty="0">
                <a:latin typeface="Open Sans" panose="020B0606030504020204" pitchFamily="34" charset="0"/>
                <a:ea typeface="Open Sans" panose="020B0606030504020204" pitchFamily="34" charset="0"/>
                <a:cs typeface="Open Sans" panose="020B0606030504020204" pitchFamily="34" charset="0"/>
              </a:rPr>
              <a:t>paixões</a:t>
            </a:r>
            <a:r>
              <a:rPr lang="pt-BR" sz="1600" dirty="0">
                <a:latin typeface="Open Sans" panose="020B0606030504020204" pitchFamily="34" charset="0"/>
                <a:ea typeface="Open Sans" panose="020B0606030504020204" pitchFamily="34" charset="0"/>
                <a:cs typeface="Open Sans" panose="020B0606030504020204" pitchFamily="34" charset="0"/>
              </a:rPr>
              <a:t>, e que sejam desenvolvidos em colaboração com os </a:t>
            </a:r>
            <a:r>
              <a:rPr lang="pt-BR" sz="1600" b="1" dirty="0">
                <a:latin typeface="Open Sans" panose="020B0606030504020204" pitchFamily="34" charset="0"/>
                <a:ea typeface="Open Sans" panose="020B0606030504020204" pitchFamily="34" charset="0"/>
                <a:cs typeface="Open Sans" panose="020B0606030504020204" pitchFamily="34" charset="0"/>
              </a:rPr>
              <a:t>pares</a:t>
            </a:r>
            <a:r>
              <a:rPr lang="pt-BR" sz="1600" dirty="0">
                <a:latin typeface="Open Sans" panose="020B0606030504020204" pitchFamily="34" charset="0"/>
                <a:ea typeface="Open Sans" panose="020B0606030504020204" pitchFamily="34" charset="0"/>
                <a:cs typeface="Open Sans" panose="020B0606030504020204" pitchFamily="34" charset="0"/>
              </a:rPr>
              <a:t>, e em um espírito de aprender e </a:t>
            </a:r>
            <a:r>
              <a:rPr lang="pt-BR" sz="1600" b="1" dirty="0">
                <a:latin typeface="Open Sans" panose="020B0606030504020204" pitchFamily="34" charset="0"/>
                <a:ea typeface="Open Sans" panose="020B0606030504020204" pitchFamily="34" charset="0"/>
                <a:cs typeface="Open Sans" panose="020B0606030504020204" pitchFamily="34" charset="0"/>
              </a:rPr>
              <a:t>pensar brincando</a:t>
            </a:r>
            <a:r>
              <a:rPr lang="pt-BR" sz="1600" dirty="0">
                <a:latin typeface="Open Sans" panose="020B0606030504020204" pitchFamily="34" charset="0"/>
                <a:ea typeface="Open Sans" panose="020B0606030504020204" pitchFamily="34" charset="0"/>
                <a:cs typeface="Open Sans" panose="020B0606030504020204" pitchFamily="34" charset="0"/>
              </a:rPr>
              <a:t>, explorando livremente diferentes materiais e valorizando o erro como parte da experiência.</a:t>
            </a:r>
          </a:p>
        </p:txBody>
      </p:sp>
      <p:pic>
        <p:nvPicPr>
          <p:cNvPr id="9" name="Imagem 8">
            <a:extLst>
              <a:ext uri="{FF2B5EF4-FFF2-40B4-BE49-F238E27FC236}">
                <a16:creationId xmlns:a16="http://schemas.microsoft.com/office/drawing/2014/main" id="{496721D5-26BF-443F-A297-A2864796790F}"/>
              </a:ext>
            </a:extLst>
          </p:cNvPr>
          <p:cNvPicPr>
            <a:picLocks noChangeAspect="1"/>
          </p:cNvPicPr>
          <p:nvPr/>
        </p:nvPicPr>
        <p:blipFill>
          <a:blip r:embed="rId3"/>
          <a:stretch>
            <a:fillRect/>
          </a:stretch>
        </p:blipFill>
        <p:spPr>
          <a:xfrm>
            <a:off x="3596640" y="1318432"/>
            <a:ext cx="5263864" cy="3459633"/>
          </a:xfrm>
          <a:prstGeom prst="rect">
            <a:avLst/>
          </a:prstGeom>
        </p:spPr>
      </p:pic>
    </p:spTree>
    <p:extLst>
      <p:ext uri="{BB962C8B-B14F-4D97-AF65-F5344CB8AC3E}">
        <p14:creationId xmlns:p14="http://schemas.microsoft.com/office/powerpoint/2010/main" val="28442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grpSp>
        <p:nvGrpSpPr>
          <p:cNvPr id="41" name="Grupo 12">
            <a:extLst>
              <a:ext uri="{FF2B5EF4-FFF2-40B4-BE49-F238E27FC236}">
                <a16:creationId xmlns:a16="http://schemas.microsoft.com/office/drawing/2014/main" id="{475BD84E-8055-47B6-BAA6-D3E1B6DFE7A9}"/>
              </a:ext>
            </a:extLst>
          </p:cNvPr>
          <p:cNvGrpSpPr/>
          <p:nvPr/>
        </p:nvGrpSpPr>
        <p:grpSpPr>
          <a:xfrm>
            <a:off x="1403648" y="-2773"/>
            <a:ext cx="6336704" cy="741056"/>
            <a:chOff x="1403648" y="-2773"/>
            <a:chExt cx="6336704" cy="741056"/>
          </a:xfrm>
        </p:grpSpPr>
        <p:sp>
          <p:nvSpPr>
            <p:cNvPr id="43" name="Retângulo 42">
              <a:extLst>
                <a:ext uri="{FF2B5EF4-FFF2-40B4-BE49-F238E27FC236}">
                  <a16:creationId xmlns:a16="http://schemas.microsoft.com/office/drawing/2014/main" id="{3D5E08A1-6FDE-4B8A-8C2C-8688A418BA49}"/>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Retângulo 43">
              <a:extLst>
                <a:ext uri="{FF2B5EF4-FFF2-40B4-BE49-F238E27FC236}">
                  <a16:creationId xmlns:a16="http://schemas.microsoft.com/office/drawing/2014/main" id="{004D2A95-0545-4960-B164-8125179805DE}"/>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5" name="CaixaDeTexto 44">
            <a:extLst>
              <a:ext uri="{FF2B5EF4-FFF2-40B4-BE49-F238E27FC236}">
                <a16:creationId xmlns:a16="http://schemas.microsoft.com/office/drawing/2014/main" id="{8579F49B-5AD9-4A20-A074-D9E1C6E451AE}"/>
              </a:ext>
            </a:extLst>
          </p:cNvPr>
          <p:cNvSpPr txBox="1"/>
          <p:nvPr/>
        </p:nvSpPr>
        <p:spPr>
          <a:xfrm>
            <a:off x="1403648" y="202590"/>
            <a:ext cx="6336704" cy="523220"/>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Avaliação:</a:t>
            </a:r>
          </a:p>
        </p:txBody>
      </p:sp>
      <p:sp>
        <p:nvSpPr>
          <p:cNvPr id="49" name="CaixaDeTexto 48">
            <a:extLst>
              <a:ext uri="{FF2B5EF4-FFF2-40B4-BE49-F238E27FC236}">
                <a16:creationId xmlns:a16="http://schemas.microsoft.com/office/drawing/2014/main" id="{34347499-8995-4009-9DEE-25C409A4EB69}"/>
              </a:ext>
            </a:extLst>
          </p:cNvPr>
          <p:cNvSpPr txBox="1"/>
          <p:nvPr/>
        </p:nvSpPr>
        <p:spPr>
          <a:xfrm>
            <a:off x="528320" y="1136344"/>
            <a:ext cx="7782560" cy="2785378"/>
          </a:xfrm>
          <a:prstGeom prst="rect">
            <a:avLst/>
          </a:prstGeom>
          <a:noFill/>
        </p:spPr>
        <p:txBody>
          <a:bodyPr wrap="square">
            <a:spAutoFit/>
          </a:bodyPr>
          <a:lstStyle/>
          <a:p>
            <a:pPr>
              <a:spcAft>
                <a:spcPts val="600"/>
              </a:spcAft>
            </a:pPr>
            <a:r>
              <a:rPr lang="pt-BR" sz="1600" dirty="0">
                <a:latin typeface="Open Sans" panose="020B0606030504020204" pitchFamily="34" charset="0"/>
                <a:ea typeface="Open Sans" panose="020B0606030504020204" pitchFamily="34" charset="0"/>
                <a:cs typeface="Open Sans" panose="020B0606030504020204" pitchFamily="34" charset="0"/>
              </a:rPr>
              <a:t>Ao desenvolver as Situações de Aprendizagem, considere o grau de engajamento dos estudantes durante o desenvolvimento das atividades:</a:t>
            </a:r>
          </a:p>
          <a:p>
            <a:pPr marL="285750" indent="-285750">
              <a:spcAft>
                <a:spcPts val="600"/>
              </a:spcAft>
              <a:buFont typeface="Arial" panose="020B0604020202020204" pitchFamily="34" charset="0"/>
              <a:buChar char="•"/>
            </a:pPr>
            <a:r>
              <a:rPr lang="pt-BR" sz="1600" dirty="0">
                <a:latin typeface="Open Sans" panose="020B0606030504020204" pitchFamily="34" charset="0"/>
                <a:ea typeface="Open Sans" panose="020B0606030504020204" pitchFamily="34" charset="0"/>
                <a:cs typeface="Open Sans" panose="020B0606030504020204" pitchFamily="34" charset="0"/>
              </a:rPr>
              <a:t>Engajamento total: Comprometeu-se de forma produtiva e efetiva nas ações e nas atividades ao longo do bimestre/semestre/ ano, dedicando-se e apoiando os colegas.</a:t>
            </a:r>
          </a:p>
          <a:p>
            <a:pPr marL="285750" indent="-285750">
              <a:spcAft>
                <a:spcPts val="600"/>
              </a:spcAft>
              <a:buFont typeface="Arial" panose="020B0604020202020204" pitchFamily="34" charset="0"/>
              <a:buChar char="•"/>
            </a:pPr>
            <a:r>
              <a:rPr lang="pt-BR" sz="1600" dirty="0">
                <a:latin typeface="Open Sans" panose="020B0606030504020204" pitchFamily="34" charset="0"/>
                <a:ea typeface="Open Sans" panose="020B0606030504020204" pitchFamily="34" charset="0"/>
                <a:cs typeface="Open Sans" panose="020B0606030504020204" pitchFamily="34" charset="0"/>
              </a:rPr>
              <a:t> Engajamento satisfatório: Comprometeu-se em partes nas ações e nas atividades ao longo do bimestre/ semestre/ ano, dedicando-se e apoiando os colegas.</a:t>
            </a:r>
          </a:p>
          <a:p>
            <a:pPr marL="285750" indent="-285750">
              <a:spcAft>
                <a:spcPts val="600"/>
              </a:spcAft>
              <a:buFont typeface="Arial" panose="020B0604020202020204" pitchFamily="34" charset="0"/>
              <a:buChar char="•"/>
            </a:pPr>
            <a:r>
              <a:rPr lang="pt-BR" sz="1600" dirty="0">
                <a:latin typeface="Open Sans" panose="020B0606030504020204" pitchFamily="34" charset="0"/>
                <a:ea typeface="Open Sans" panose="020B0606030504020204" pitchFamily="34" charset="0"/>
                <a:cs typeface="Open Sans" panose="020B0606030504020204" pitchFamily="34" charset="0"/>
              </a:rPr>
              <a:t> Engajamento parcial: Comprometeu-se pouco nas ações e nas atividades ao longo do bimestre/ semestre/ ano, dedicando-se e apoiando os colegas.</a:t>
            </a:r>
          </a:p>
        </p:txBody>
      </p:sp>
    </p:spTree>
    <p:extLst>
      <p:ext uri="{BB962C8B-B14F-4D97-AF65-F5344CB8AC3E}">
        <p14:creationId xmlns:p14="http://schemas.microsoft.com/office/powerpoint/2010/main" val="347197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grpSp>
        <p:nvGrpSpPr>
          <p:cNvPr id="44" name="Grupo 12">
            <a:extLst>
              <a:ext uri="{FF2B5EF4-FFF2-40B4-BE49-F238E27FC236}">
                <a16:creationId xmlns:a16="http://schemas.microsoft.com/office/drawing/2014/main" id="{A7F24A2D-86B2-43E3-AFB0-4B384A141FCF}"/>
              </a:ext>
            </a:extLst>
          </p:cNvPr>
          <p:cNvGrpSpPr/>
          <p:nvPr/>
        </p:nvGrpSpPr>
        <p:grpSpPr>
          <a:xfrm>
            <a:off x="1403648" y="-2773"/>
            <a:ext cx="6336704" cy="741056"/>
            <a:chOff x="1403648" y="-2773"/>
            <a:chExt cx="6336704" cy="741056"/>
          </a:xfrm>
        </p:grpSpPr>
        <p:sp>
          <p:nvSpPr>
            <p:cNvPr id="46" name="Retângulo 45">
              <a:extLst>
                <a:ext uri="{FF2B5EF4-FFF2-40B4-BE49-F238E27FC236}">
                  <a16:creationId xmlns:a16="http://schemas.microsoft.com/office/drawing/2014/main" id="{5A5FCF36-3329-4963-B5F1-C3326543E466}"/>
                </a:ext>
              </a:extLst>
            </p:cNvPr>
            <p:cNvSpPr/>
            <p:nvPr/>
          </p:nvSpPr>
          <p:spPr>
            <a:xfrm>
              <a:off x="1403648" y="0"/>
              <a:ext cx="6336704" cy="738283"/>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Retângulo 46">
              <a:extLst>
                <a:ext uri="{FF2B5EF4-FFF2-40B4-BE49-F238E27FC236}">
                  <a16:creationId xmlns:a16="http://schemas.microsoft.com/office/drawing/2014/main" id="{041ECE36-26DB-4BC4-81E9-D7FB7E11FF5B}"/>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8" name="CaixaDeTexto 47">
            <a:extLst>
              <a:ext uri="{FF2B5EF4-FFF2-40B4-BE49-F238E27FC236}">
                <a16:creationId xmlns:a16="http://schemas.microsoft.com/office/drawing/2014/main" id="{744391C1-E429-4775-A789-9DF0B537B40C}"/>
              </a:ext>
            </a:extLst>
          </p:cNvPr>
          <p:cNvSpPr txBox="1"/>
          <p:nvPr/>
        </p:nvSpPr>
        <p:spPr>
          <a:xfrm>
            <a:off x="1403648" y="202590"/>
            <a:ext cx="6336704" cy="523220"/>
          </a:xfrm>
          <a:prstGeom prst="rect">
            <a:avLst/>
          </a:prstGeom>
          <a:noFill/>
        </p:spPr>
        <p:txBody>
          <a:bodyPr wrap="square" rtlCol="0">
            <a:spAutoFit/>
          </a:bodyPr>
          <a:lstStyle/>
          <a:p>
            <a:pPr lvl="0" algn="ctr"/>
            <a:r>
              <a:rPr lang="pt-BR" sz="2800" b="1" dirty="0">
                <a:solidFill>
                  <a:schemeClr val="lt1"/>
                </a:solidFill>
                <a:latin typeface="Open Sans"/>
                <a:ea typeface="Open Sans"/>
                <a:cs typeface="Open Sans"/>
                <a:sym typeface="Open Sans"/>
              </a:rPr>
              <a:t>Ícones no material</a:t>
            </a:r>
          </a:p>
        </p:txBody>
      </p:sp>
      <p:pic>
        <p:nvPicPr>
          <p:cNvPr id="45" name="Picture 2" descr="Falar, Conversação, Diálogo, Discussão, Junto">
            <a:extLst>
              <a:ext uri="{FF2B5EF4-FFF2-40B4-BE49-F238E27FC236}">
                <a16:creationId xmlns:a16="http://schemas.microsoft.com/office/drawing/2014/main" id="{E44280BF-FCA2-4E67-B468-D8F61DB9E6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81" y="1057881"/>
            <a:ext cx="1664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1" name="Retângulo 50">
            <a:extLst>
              <a:ext uri="{FF2B5EF4-FFF2-40B4-BE49-F238E27FC236}">
                <a16:creationId xmlns:a16="http://schemas.microsoft.com/office/drawing/2014/main" id="{8FFB2900-78AE-4F3A-83AA-E9F459DE7F1C}"/>
              </a:ext>
            </a:extLst>
          </p:cNvPr>
          <p:cNvSpPr/>
          <p:nvPr/>
        </p:nvSpPr>
        <p:spPr>
          <a:xfrm>
            <a:off x="138995" y="2594534"/>
            <a:ext cx="2288896" cy="707886"/>
          </a:xfrm>
          <a:prstGeom prst="rect">
            <a:avLst/>
          </a:prstGeom>
          <a:noFill/>
        </p:spPr>
        <p:txBody>
          <a:bodyPr wrap="squar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Roda de conversa e discussão</a:t>
            </a:r>
          </a:p>
        </p:txBody>
      </p:sp>
      <p:pic>
        <p:nvPicPr>
          <p:cNvPr id="52" name="Imagem 51">
            <a:extLst>
              <a:ext uri="{FF2B5EF4-FFF2-40B4-BE49-F238E27FC236}">
                <a16:creationId xmlns:a16="http://schemas.microsoft.com/office/drawing/2014/main" id="{3A8E284A-62A7-4696-9FDD-11C802596AD0}"/>
              </a:ext>
            </a:extLst>
          </p:cNvPr>
          <p:cNvPicPr>
            <a:picLocks noChangeAspect="1"/>
          </p:cNvPicPr>
          <p:nvPr/>
        </p:nvPicPr>
        <p:blipFill>
          <a:blip r:embed="rId4"/>
          <a:stretch>
            <a:fillRect/>
          </a:stretch>
        </p:blipFill>
        <p:spPr>
          <a:xfrm>
            <a:off x="2835837" y="1140504"/>
            <a:ext cx="2054086" cy="1440000"/>
          </a:xfrm>
          <a:prstGeom prst="rect">
            <a:avLst/>
          </a:prstGeom>
        </p:spPr>
      </p:pic>
      <p:sp>
        <p:nvSpPr>
          <p:cNvPr id="53" name="Retângulo 52">
            <a:extLst>
              <a:ext uri="{FF2B5EF4-FFF2-40B4-BE49-F238E27FC236}">
                <a16:creationId xmlns:a16="http://schemas.microsoft.com/office/drawing/2014/main" id="{BEBF5B48-8541-4D99-AE03-31ED20950993}"/>
              </a:ext>
            </a:extLst>
          </p:cNvPr>
          <p:cNvSpPr/>
          <p:nvPr/>
        </p:nvSpPr>
        <p:spPr>
          <a:xfrm>
            <a:off x="2220123" y="2697141"/>
            <a:ext cx="3285513" cy="400110"/>
          </a:xfrm>
          <a:prstGeom prst="rect">
            <a:avLst/>
          </a:prstGeom>
          <a:noFill/>
        </p:spPr>
        <p:txBody>
          <a:bodyPr wrap="squar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Mão na massa</a:t>
            </a:r>
          </a:p>
        </p:txBody>
      </p:sp>
      <p:sp>
        <p:nvSpPr>
          <p:cNvPr id="54" name="Retângulo 53">
            <a:extLst>
              <a:ext uri="{FF2B5EF4-FFF2-40B4-BE49-F238E27FC236}">
                <a16:creationId xmlns:a16="http://schemas.microsoft.com/office/drawing/2014/main" id="{32B1FEB9-6292-4667-B7B1-6502D8BEA33C}"/>
              </a:ext>
            </a:extLst>
          </p:cNvPr>
          <p:cNvSpPr/>
          <p:nvPr/>
        </p:nvSpPr>
        <p:spPr>
          <a:xfrm>
            <a:off x="1242032" y="4339307"/>
            <a:ext cx="3285513" cy="400110"/>
          </a:xfrm>
          <a:prstGeom prst="rect">
            <a:avLst/>
          </a:prstGeom>
          <a:noFill/>
        </p:spPr>
        <p:txBody>
          <a:bodyPr wrap="squar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Registrando ideias</a:t>
            </a:r>
          </a:p>
        </p:txBody>
      </p:sp>
      <p:pic>
        <p:nvPicPr>
          <p:cNvPr id="55" name="Imagem 54">
            <a:extLst>
              <a:ext uri="{FF2B5EF4-FFF2-40B4-BE49-F238E27FC236}">
                <a16:creationId xmlns:a16="http://schemas.microsoft.com/office/drawing/2014/main" id="{6F084CB8-EF8E-4B0F-A882-EFCA3CB081C5}"/>
              </a:ext>
            </a:extLst>
          </p:cNvPr>
          <p:cNvPicPr>
            <a:picLocks noChangeAspect="1"/>
          </p:cNvPicPr>
          <p:nvPr/>
        </p:nvPicPr>
        <p:blipFill>
          <a:blip r:embed="rId5"/>
          <a:stretch>
            <a:fillRect/>
          </a:stretch>
        </p:blipFill>
        <p:spPr>
          <a:xfrm>
            <a:off x="6274919" y="813796"/>
            <a:ext cx="1610000" cy="1440000"/>
          </a:xfrm>
          <a:prstGeom prst="rect">
            <a:avLst/>
          </a:prstGeom>
        </p:spPr>
      </p:pic>
      <p:sp>
        <p:nvSpPr>
          <p:cNvPr id="56" name="Retângulo 55">
            <a:extLst>
              <a:ext uri="{FF2B5EF4-FFF2-40B4-BE49-F238E27FC236}">
                <a16:creationId xmlns:a16="http://schemas.microsoft.com/office/drawing/2014/main" id="{043B75F1-3C54-456B-B01F-F5ED6FF5961C}"/>
              </a:ext>
            </a:extLst>
          </p:cNvPr>
          <p:cNvSpPr/>
          <p:nvPr/>
        </p:nvSpPr>
        <p:spPr>
          <a:xfrm>
            <a:off x="5404406" y="2207640"/>
            <a:ext cx="3285513" cy="707886"/>
          </a:xfrm>
          <a:prstGeom prst="rect">
            <a:avLst/>
          </a:prstGeom>
          <a:noFill/>
        </p:spPr>
        <p:txBody>
          <a:bodyPr wrap="squar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Precisa de ajuda e supervisão de um adulto</a:t>
            </a:r>
          </a:p>
        </p:txBody>
      </p:sp>
      <p:pic>
        <p:nvPicPr>
          <p:cNvPr id="57" name="Imagem 56">
            <a:extLst>
              <a:ext uri="{FF2B5EF4-FFF2-40B4-BE49-F238E27FC236}">
                <a16:creationId xmlns:a16="http://schemas.microsoft.com/office/drawing/2014/main" id="{224C219D-B223-447C-9AB3-0DFD8C98C9F0}"/>
              </a:ext>
            </a:extLst>
          </p:cNvPr>
          <p:cNvPicPr>
            <a:picLocks noChangeAspect="1"/>
          </p:cNvPicPr>
          <p:nvPr/>
        </p:nvPicPr>
        <p:blipFill>
          <a:blip r:embed="rId6"/>
          <a:stretch>
            <a:fillRect/>
          </a:stretch>
        </p:blipFill>
        <p:spPr>
          <a:xfrm>
            <a:off x="4921020" y="3213888"/>
            <a:ext cx="1440000" cy="1440000"/>
          </a:xfrm>
          <a:prstGeom prst="rect">
            <a:avLst/>
          </a:prstGeom>
        </p:spPr>
      </p:pic>
      <p:sp>
        <p:nvSpPr>
          <p:cNvPr id="58" name="Retângulo 57">
            <a:extLst>
              <a:ext uri="{FF2B5EF4-FFF2-40B4-BE49-F238E27FC236}">
                <a16:creationId xmlns:a16="http://schemas.microsoft.com/office/drawing/2014/main" id="{CCA7AC9F-0195-4D15-9F4D-2EAEB5543882}"/>
              </a:ext>
            </a:extLst>
          </p:cNvPr>
          <p:cNvSpPr/>
          <p:nvPr/>
        </p:nvSpPr>
        <p:spPr>
          <a:xfrm>
            <a:off x="4134088" y="4632856"/>
            <a:ext cx="3285513" cy="400110"/>
          </a:xfrm>
          <a:prstGeom prst="rect">
            <a:avLst/>
          </a:prstGeom>
          <a:noFill/>
        </p:spPr>
        <p:txBody>
          <a:bodyPr wrap="squar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Pensar em soluções</a:t>
            </a:r>
          </a:p>
        </p:txBody>
      </p:sp>
      <p:pic>
        <p:nvPicPr>
          <p:cNvPr id="59" name="Imagem 58">
            <a:extLst>
              <a:ext uri="{FF2B5EF4-FFF2-40B4-BE49-F238E27FC236}">
                <a16:creationId xmlns:a16="http://schemas.microsoft.com/office/drawing/2014/main" id="{809D74CD-236D-49A9-B85E-687DCA06C2AF}"/>
              </a:ext>
            </a:extLst>
          </p:cNvPr>
          <p:cNvPicPr>
            <a:picLocks noChangeAspect="1"/>
          </p:cNvPicPr>
          <p:nvPr/>
        </p:nvPicPr>
        <p:blipFill>
          <a:blip r:embed="rId7"/>
          <a:stretch>
            <a:fillRect/>
          </a:stretch>
        </p:blipFill>
        <p:spPr>
          <a:xfrm>
            <a:off x="1879212" y="3128955"/>
            <a:ext cx="1440000" cy="1440000"/>
          </a:xfrm>
          <a:prstGeom prst="rect">
            <a:avLst/>
          </a:prstGeom>
        </p:spPr>
      </p:pic>
    </p:spTree>
    <p:extLst>
      <p:ext uri="{BB962C8B-B14F-4D97-AF65-F5344CB8AC3E}">
        <p14:creationId xmlns:p14="http://schemas.microsoft.com/office/powerpoint/2010/main" val="304270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500" fill="hold"/>
                                        <p:tgtEl>
                                          <p:spTgt spid="54"/>
                                        </p:tgtEl>
                                        <p:attrNameLst>
                                          <p:attrName>ppt_w</p:attrName>
                                        </p:attrNameLst>
                                      </p:cBhvr>
                                      <p:tavLst>
                                        <p:tav tm="0">
                                          <p:val>
                                            <p:fltVal val="0"/>
                                          </p:val>
                                        </p:tav>
                                        <p:tav tm="100000">
                                          <p:val>
                                            <p:strVal val="#ppt_w"/>
                                          </p:val>
                                        </p:tav>
                                      </p:tavLst>
                                    </p:anim>
                                    <p:anim calcmode="lin" valueType="num">
                                      <p:cBhvr>
                                        <p:cTn id="49" dur="500" fill="hold"/>
                                        <p:tgtEl>
                                          <p:spTgt spid="54"/>
                                        </p:tgtEl>
                                        <p:attrNameLst>
                                          <p:attrName>ppt_h</p:attrName>
                                        </p:attrNameLst>
                                      </p:cBhvr>
                                      <p:tavLst>
                                        <p:tav tm="0">
                                          <p:val>
                                            <p:fltVal val="0"/>
                                          </p:val>
                                        </p:tav>
                                        <p:tav tm="100000">
                                          <p:val>
                                            <p:strVal val="#ppt_h"/>
                                          </p:val>
                                        </p:tav>
                                      </p:tavLst>
                                    </p:anim>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P spid="56" grpId="0"/>
      <p:bldP spid="58"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26479</TotalTime>
  <Words>1242</Words>
  <Application>Microsoft Office PowerPoint</Application>
  <PresentationFormat>Apresentação na tela (16:9)</PresentationFormat>
  <Paragraphs>90</Paragraphs>
  <Slides>12</Slides>
  <Notes>12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12</vt:i4>
      </vt:variant>
    </vt:vector>
  </HeadingPairs>
  <TitlesOfParts>
    <vt:vector size="17" baseType="lpstr">
      <vt:lpstr>Open Sans</vt:lpstr>
      <vt:lpstr>Trebuchet MS</vt:lpstr>
      <vt:lpstr>Calibri</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Junior</dc:creator>
  <cp:lastModifiedBy>Silvia Regina Peres</cp:lastModifiedBy>
  <cp:revision>294</cp:revision>
  <dcterms:created xsi:type="dcterms:W3CDTF">2020-04-03T18:57:27Z</dcterms:created>
  <dcterms:modified xsi:type="dcterms:W3CDTF">2022-03-15T10:37:29Z</dcterms:modified>
</cp:coreProperties>
</file>